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9" r:id="rId10"/>
    <p:sldId id="264" r:id="rId11"/>
    <p:sldId id="265" r:id="rId12"/>
    <p:sldId id="266" r:id="rId13"/>
    <p:sldId id="267" r:id="rId1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FF86C6-F1D0-424F-8CAA-15888AA16369}" type="datetimeFigureOut">
              <a:rPr kumimoji="1" lang="ja-JP" altLang="en-US" smtClean="0"/>
              <a:t>2026/7/16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F2A8EA-D51F-4877-9E7D-5872D804E470}" type="slidenum">
              <a:rPr kumimoji="1" lang="ja-JP" altLang="en-US" smtClean="0"/>
              <a:t>‹#›</a:t>
            </a:fld>
            <a:endParaRPr kumimoji="1" lang="ja-JP" altLang="en-US"/>
          </a:p>
        </p:txBody>
      </p:sp>
    </p:spTree>
    <p:extLst>
      <p:ext uri="{BB962C8B-B14F-4D97-AF65-F5344CB8AC3E}">
        <p14:creationId xmlns:p14="http://schemas.microsoft.com/office/powerpoint/2010/main" val="9729585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7A24B31-C0E9-55D8-70B6-0BE272EF752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6F181043-4C86-6BD9-2D3D-4EA9A6E981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309D57A-F322-1625-CD99-B7771A6AA5ED}"/>
              </a:ext>
            </a:extLst>
          </p:cNvPr>
          <p:cNvSpPr>
            <a:spLocks noGrp="1"/>
          </p:cNvSpPr>
          <p:nvPr>
            <p:ph type="dt" sz="half" idx="10"/>
          </p:nvPr>
        </p:nvSpPr>
        <p:spPr/>
        <p:txBody>
          <a:bodyPr/>
          <a:lstStyle/>
          <a:p>
            <a:fld id="{70178580-1656-451F-AD1D-913C4A531612}" type="datetimeFigureOut">
              <a:rPr kumimoji="1" lang="ja-JP" altLang="en-US" smtClean="0"/>
              <a:t>2026/7/16</a:t>
            </a:fld>
            <a:endParaRPr kumimoji="1" lang="ja-JP" altLang="en-US"/>
          </a:p>
        </p:txBody>
      </p:sp>
      <p:sp>
        <p:nvSpPr>
          <p:cNvPr id="5" name="フッター プレースホルダー 4">
            <a:extLst>
              <a:ext uri="{FF2B5EF4-FFF2-40B4-BE49-F238E27FC236}">
                <a16:creationId xmlns:a16="http://schemas.microsoft.com/office/drawing/2014/main" id="{DAC52C80-BAF4-0707-FB37-A2567960971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AC137BC-512C-70C7-8B7F-78F03D75C269}"/>
              </a:ext>
            </a:extLst>
          </p:cNvPr>
          <p:cNvSpPr>
            <a:spLocks noGrp="1"/>
          </p:cNvSpPr>
          <p:nvPr>
            <p:ph type="sldNum" sz="quarter" idx="12"/>
          </p:nvPr>
        </p:nvSpPr>
        <p:spPr/>
        <p:txBody>
          <a:bodyPr/>
          <a:lstStyle/>
          <a:p>
            <a:fld id="{7BDC1F3D-1E18-4BC5-B463-C28FFB50CE9F}" type="slidenum">
              <a:rPr kumimoji="1" lang="ja-JP" altLang="en-US" smtClean="0"/>
              <a:t>‹#›</a:t>
            </a:fld>
            <a:endParaRPr kumimoji="1" lang="ja-JP" altLang="en-US"/>
          </a:p>
        </p:txBody>
      </p:sp>
    </p:spTree>
    <p:extLst>
      <p:ext uri="{BB962C8B-B14F-4D97-AF65-F5344CB8AC3E}">
        <p14:creationId xmlns:p14="http://schemas.microsoft.com/office/powerpoint/2010/main" val="4069830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8ADBD1-004B-FD1D-C498-5261FEE6E263}"/>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30E07AD0-EB3F-19C1-8D89-B91D6663B6AC}"/>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9B9CB2E-7846-4EF8-79F2-53FDDE98DA1F}"/>
              </a:ext>
            </a:extLst>
          </p:cNvPr>
          <p:cNvSpPr>
            <a:spLocks noGrp="1"/>
          </p:cNvSpPr>
          <p:nvPr>
            <p:ph type="dt" sz="half" idx="10"/>
          </p:nvPr>
        </p:nvSpPr>
        <p:spPr/>
        <p:txBody>
          <a:bodyPr/>
          <a:lstStyle/>
          <a:p>
            <a:fld id="{70178580-1656-451F-AD1D-913C4A531612}" type="datetimeFigureOut">
              <a:rPr kumimoji="1" lang="ja-JP" altLang="en-US" smtClean="0"/>
              <a:t>2026/7/16</a:t>
            </a:fld>
            <a:endParaRPr kumimoji="1" lang="ja-JP" altLang="en-US"/>
          </a:p>
        </p:txBody>
      </p:sp>
      <p:sp>
        <p:nvSpPr>
          <p:cNvPr id="5" name="フッター プレースホルダー 4">
            <a:extLst>
              <a:ext uri="{FF2B5EF4-FFF2-40B4-BE49-F238E27FC236}">
                <a16:creationId xmlns:a16="http://schemas.microsoft.com/office/drawing/2014/main" id="{C5E432D7-B569-4ACC-C61F-5221385FD08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AC9BD18-31B7-F3AA-8314-AC4A65F230CE}"/>
              </a:ext>
            </a:extLst>
          </p:cNvPr>
          <p:cNvSpPr>
            <a:spLocks noGrp="1"/>
          </p:cNvSpPr>
          <p:nvPr>
            <p:ph type="sldNum" sz="quarter" idx="12"/>
          </p:nvPr>
        </p:nvSpPr>
        <p:spPr/>
        <p:txBody>
          <a:bodyPr/>
          <a:lstStyle/>
          <a:p>
            <a:fld id="{7BDC1F3D-1E18-4BC5-B463-C28FFB50CE9F}" type="slidenum">
              <a:rPr kumimoji="1" lang="ja-JP" altLang="en-US" smtClean="0"/>
              <a:t>‹#›</a:t>
            </a:fld>
            <a:endParaRPr kumimoji="1" lang="ja-JP" altLang="en-US"/>
          </a:p>
        </p:txBody>
      </p:sp>
    </p:spTree>
    <p:extLst>
      <p:ext uri="{BB962C8B-B14F-4D97-AF65-F5344CB8AC3E}">
        <p14:creationId xmlns:p14="http://schemas.microsoft.com/office/powerpoint/2010/main" val="3670806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9590C85E-DFFD-AB68-94C8-15F4C26F3A5A}"/>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D24A9DA-3CF5-39D8-9CC7-FE1E16EDDAF7}"/>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A9CABDD-FCDB-1998-E003-510DCCE8D137}"/>
              </a:ext>
            </a:extLst>
          </p:cNvPr>
          <p:cNvSpPr>
            <a:spLocks noGrp="1"/>
          </p:cNvSpPr>
          <p:nvPr>
            <p:ph type="dt" sz="half" idx="10"/>
          </p:nvPr>
        </p:nvSpPr>
        <p:spPr/>
        <p:txBody>
          <a:bodyPr/>
          <a:lstStyle/>
          <a:p>
            <a:fld id="{70178580-1656-451F-AD1D-913C4A531612}" type="datetimeFigureOut">
              <a:rPr kumimoji="1" lang="ja-JP" altLang="en-US" smtClean="0"/>
              <a:t>2026/7/16</a:t>
            </a:fld>
            <a:endParaRPr kumimoji="1" lang="ja-JP" altLang="en-US"/>
          </a:p>
        </p:txBody>
      </p:sp>
      <p:sp>
        <p:nvSpPr>
          <p:cNvPr id="5" name="フッター プレースホルダー 4">
            <a:extLst>
              <a:ext uri="{FF2B5EF4-FFF2-40B4-BE49-F238E27FC236}">
                <a16:creationId xmlns:a16="http://schemas.microsoft.com/office/drawing/2014/main" id="{2F66EB68-3FC4-CFE0-4798-DF457C8820B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AFD6D51-53A0-FC67-3050-7BBC50AE4B4C}"/>
              </a:ext>
            </a:extLst>
          </p:cNvPr>
          <p:cNvSpPr>
            <a:spLocks noGrp="1"/>
          </p:cNvSpPr>
          <p:nvPr>
            <p:ph type="sldNum" sz="quarter" idx="12"/>
          </p:nvPr>
        </p:nvSpPr>
        <p:spPr/>
        <p:txBody>
          <a:bodyPr/>
          <a:lstStyle/>
          <a:p>
            <a:fld id="{7BDC1F3D-1E18-4BC5-B463-C28FFB50CE9F}" type="slidenum">
              <a:rPr kumimoji="1" lang="ja-JP" altLang="en-US" smtClean="0"/>
              <a:t>‹#›</a:t>
            </a:fld>
            <a:endParaRPr kumimoji="1" lang="ja-JP" altLang="en-US"/>
          </a:p>
        </p:txBody>
      </p:sp>
    </p:spTree>
    <p:extLst>
      <p:ext uri="{BB962C8B-B14F-4D97-AF65-F5344CB8AC3E}">
        <p14:creationId xmlns:p14="http://schemas.microsoft.com/office/powerpoint/2010/main" val="1649382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4275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DE25150-A82E-4AE4-28CC-BB4928EABF7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7530D34-74CA-2DBF-073C-27B34210CC44}"/>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CBB851C-3E63-A811-9EE8-507A3D83956A}"/>
              </a:ext>
            </a:extLst>
          </p:cNvPr>
          <p:cNvSpPr>
            <a:spLocks noGrp="1"/>
          </p:cNvSpPr>
          <p:nvPr>
            <p:ph type="dt" sz="half" idx="10"/>
          </p:nvPr>
        </p:nvSpPr>
        <p:spPr/>
        <p:txBody>
          <a:bodyPr/>
          <a:lstStyle/>
          <a:p>
            <a:fld id="{70178580-1656-451F-AD1D-913C4A531612}" type="datetimeFigureOut">
              <a:rPr kumimoji="1" lang="ja-JP" altLang="en-US" smtClean="0"/>
              <a:t>2026/7/16</a:t>
            </a:fld>
            <a:endParaRPr kumimoji="1" lang="ja-JP" altLang="en-US"/>
          </a:p>
        </p:txBody>
      </p:sp>
      <p:sp>
        <p:nvSpPr>
          <p:cNvPr id="5" name="フッター プレースホルダー 4">
            <a:extLst>
              <a:ext uri="{FF2B5EF4-FFF2-40B4-BE49-F238E27FC236}">
                <a16:creationId xmlns:a16="http://schemas.microsoft.com/office/drawing/2014/main" id="{55378759-29BB-5FF7-287F-C611AB9630A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6B61B72-B00B-1B52-30AD-568E7C95B9B9}"/>
              </a:ext>
            </a:extLst>
          </p:cNvPr>
          <p:cNvSpPr>
            <a:spLocks noGrp="1"/>
          </p:cNvSpPr>
          <p:nvPr>
            <p:ph type="sldNum" sz="quarter" idx="12"/>
          </p:nvPr>
        </p:nvSpPr>
        <p:spPr/>
        <p:txBody>
          <a:bodyPr/>
          <a:lstStyle/>
          <a:p>
            <a:fld id="{7BDC1F3D-1E18-4BC5-B463-C28FFB50CE9F}" type="slidenum">
              <a:rPr kumimoji="1" lang="ja-JP" altLang="en-US" smtClean="0"/>
              <a:t>‹#›</a:t>
            </a:fld>
            <a:endParaRPr kumimoji="1" lang="ja-JP" altLang="en-US"/>
          </a:p>
        </p:txBody>
      </p:sp>
    </p:spTree>
    <p:extLst>
      <p:ext uri="{BB962C8B-B14F-4D97-AF65-F5344CB8AC3E}">
        <p14:creationId xmlns:p14="http://schemas.microsoft.com/office/powerpoint/2010/main" val="2651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745D44-B2D9-0469-2026-F2152FC6C66A}"/>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6F36C48-7BF9-9673-2558-5E2216D4D1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527319FA-94D4-8636-F695-FA6D8B9A52CE}"/>
              </a:ext>
            </a:extLst>
          </p:cNvPr>
          <p:cNvSpPr>
            <a:spLocks noGrp="1"/>
          </p:cNvSpPr>
          <p:nvPr>
            <p:ph type="dt" sz="half" idx="10"/>
          </p:nvPr>
        </p:nvSpPr>
        <p:spPr/>
        <p:txBody>
          <a:bodyPr/>
          <a:lstStyle/>
          <a:p>
            <a:fld id="{70178580-1656-451F-AD1D-913C4A531612}" type="datetimeFigureOut">
              <a:rPr kumimoji="1" lang="ja-JP" altLang="en-US" smtClean="0"/>
              <a:t>2026/7/16</a:t>
            </a:fld>
            <a:endParaRPr kumimoji="1" lang="ja-JP" altLang="en-US"/>
          </a:p>
        </p:txBody>
      </p:sp>
      <p:sp>
        <p:nvSpPr>
          <p:cNvPr id="5" name="フッター プレースホルダー 4">
            <a:extLst>
              <a:ext uri="{FF2B5EF4-FFF2-40B4-BE49-F238E27FC236}">
                <a16:creationId xmlns:a16="http://schemas.microsoft.com/office/drawing/2014/main" id="{D6C3AED9-03DF-AEDF-3A48-48566BE9CE0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ABE0717-9FFF-764C-7D18-15901C4CDAC6}"/>
              </a:ext>
            </a:extLst>
          </p:cNvPr>
          <p:cNvSpPr>
            <a:spLocks noGrp="1"/>
          </p:cNvSpPr>
          <p:nvPr>
            <p:ph type="sldNum" sz="quarter" idx="12"/>
          </p:nvPr>
        </p:nvSpPr>
        <p:spPr/>
        <p:txBody>
          <a:bodyPr/>
          <a:lstStyle/>
          <a:p>
            <a:fld id="{7BDC1F3D-1E18-4BC5-B463-C28FFB50CE9F}" type="slidenum">
              <a:rPr kumimoji="1" lang="ja-JP" altLang="en-US" smtClean="0"/>
              <a:t>‹#›</a:t>
            </a:fld>
            <a:endParaRPr kumimoji="1" lang="ja-JP" altLang="en-US"/>
          </a:p>
        </p:txBody>
      </p:sp>
    </p:spTree>
    <p:extLst>
      <p:ext uri="{BB962C8B-B14F-4D97-AF65-F5344CB8AC3E}">
        <p14:creationId xmlns:p14="http://schemas.microsoft.com/office/powerpoint/2010/main" val="1798510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2FB54B8-E316-E3A0-2558-0CC2E9CBB9B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4ACC463-B946-E5E7-2DF3-0A4A59CBE70A}"/>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8E32683-E7A6-E422-7A7F-12906220447C}"/>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BC8AC4A0-9D29-6C49-337B-BE96369DD8BA}"/>
              </a:ext>
            </a:extLst>
          </p:cNvPr>
          <p:cNvSpPr>
            <a:spLocks noGrp="1"/>
          </p:cNvSpPr>
          <p:nvPr>
            <p:ph type="dt" sz="half" idx="10"/>
          </p:nvPr>
        </p:nvSpPr>
        <p:spPr/>
        <p:txBody>
          <a:bodyPr/>
          <a:lstStyle/>
          <a:p>
            <a:fld id="{70178580-1656-451F-AD1D-913C4A531612}" type="datetimeFigureOut">
              <a:rPr kumimoji="1" lang="ja-JP" altLang="en-US" smtClean="0"/>
              <a:t>2026/7/16</a:t>
            </a:fld>
            <a:endParaRPr kumimoji="1" lang="ja-JP" altLang="en-US"/>
          </a:p>
        </p:txBody>
      </p:sp>
      <p:sp>
        <p:nvSpPr>
          <p:cNvPr id="6" name="フッター プレースホルダー 5">
            <a:extLst>
              <a:ext uri="{FF2B5EF4-FFF2-40B4-BE49-F238E27FC236}">
                <a16:creationId xmlns:a16="http://schemas.microsoft.com/office/drawing/2014/main" id="{9485C870-84B3-FBDB-ADEF-5294F1F64EF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2A5A339-D64C-8BD7-02E5-8A90E1EACD22}"/>
              </a:ext>
            </a:extLst>
          </p:cNvPr>
          <p:cNvSpPr>
            <a:spLocks noGrp="1"/>
          </p:cNvSpPr>
          <p:nvPr>
            <p:ph type="sldNum" sz="quarter" idx="12"/>
          </p:nvPr>
        </p:nvSpPr>
        <p:spPr/>
        <p:txBody>
          <a:bodyPr/>
          <a:lstStyle/>
          <a:p>
            <a:fld id="{7BDC1F3D-1E18-4BC5-B463-C28FFB50CE9F}" type="slidenum">
              <a:rPr kumimoji="1" lang="ja-JP" altLang="en-US" smtClean="0"/>
              <a:t>‹#›</a:t>
            </a:fld>
            <a:endParaRPr kumimoji="1" lang="ja-JP" altLang="en-US"/>
          </a:p>
        </p:txBody>
      </p:sp>
    </p:spTree>
    <p:extLst>
      <p:ext uri="{BB962C8B-B14F-4D97-AF65-F5344CB8AC3E}">
        <p14:creationId xmlns:p14="http://schemas.microsoft.com/office/powerpoint/2010/main" val="65036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9722EF-4DFE-43E0-41C2-6B5F71825A83}"/>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31ADB25-31F2-EF20-7CE6-DF847B39D2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CF0D2117-A6FA-AF98-E355-B6C1AD791BD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002E3AA5-6CFD-01D8-49DF-3F8F6CD281E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F3DF7AD-E819-929D-3ABE-8C039006FAF5}"/>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9D7EE102-3F20-A8BE-DA2B-E81CDDEBBFC0}"/>
              </a:ext>
            </a:extLst>
          </p:cNvPr>
          <p:cNvSpPr>
            <a:spLocks noGrp="1"/>
          </p:cNvSpPr>
          <p:nvPr>
            <p:ph type="dt" sz="half" idx="10"/>
          </p:nvPr>
        </p:nvSpPr>
        <p:spPr/>
        <p:txBody>
          <a:bodyPr/>
          <a:lstStyle/>
          <a:p>
            <a:fld id="{70178580-1656-451F-AD1D-913C4A531612}" type="datetimeFigureOut">
              <a:rPr kumimoji="1" lang="ja-JP" altLang="en-US" smtClean="0"/>
              <a:t>2026/7/16</a:t>
            </a:fld>
            <a:endParaRPr kumimoji="1" lang="ja-JP" altLang="en-US"/>
          </a:p>
        </p:txBody>
      </p:sp>
      <p:sp>
        <p:nvSpPr>
          <p:cNvPr id="8" name="フッター プレースホルダー 7">
            <a:extLst>
              <a:ext uri="{FF2B5EF4-FFF2-40B4-BE49-F238E27FC236}">
                <a16:creationId xmlns:a16="http://schemas.microsoft.com/office/drawing/2014/main" id="{0081FA2D-29BA-D2AF-F7DC-BAFFD231E08E}"/>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4378D47B-8E67-EAEC-1399-61AC767758C5}"/>
              </a:ext>
            </a:extLst>
          </p:cNvPr>
          <p:cNvSpPr>
            <a:spLocks noGrp="1"/>
          </p:cNvSpPr>
          <p:nvPr>
            <p:ph type="sldNum" sz="quarter" idx="12"/>
          </p:nvPr>
        </p:nvSpPr>
        <p:spPr/>
        <p:txBody>
          <a:bodyPr/>
          <a:lstStyle/>
          <a:p>
            <a:fld id="{7BDC1F3D-1E18-4BC5-B463-C28FFB50CE9F}" type="slidenum">
              <a:rPr kumimoji="1" lang="ja-JP" altLang="en-US" smtClean="0"/>
              <a:t>‹#›</a:t>
            </a:fld>
            <a:endParaRPr kumimoji="1" lang="ja-JP" altLang="en-US"/>
          </a:p>
        </p:txBody>
      </p:sp>
    </p:spTree>
    <p:extLst>
      <p:ext uri="{BB962C8B-B14F-4D97-AF65-F5344CB8AC3E}">
        <p14:creationId xmlns:p14="http://schemas.microsoft.com/office/powerpoint/2010/main" val="3663691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F71F51-C3A1-7459-9163-42983241EF5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63DF6FC9-1D7E-9D15-C4A5-343ABDDF8B29}"/>
              </a:ext>
            </a:extLst>
          </p:cNvPr>
          <p:cNvSpPr>
            <a:spLocks noGrp="1"/>
          </p:cNvSpPr>
          <p:nvPr>
            <p:ph type="dt" sz="half" idx="10"/>
          </p:nvPr>
        </p:nvSpPr>
        <p:spPr/>
        <p:txBody>
          <a:bodyPr/>
          <a:lstStyle/>
          <a:p>
            <a:fld id="{70178580-1656-451F-AD1D-913C4A531612}" type="datetimeFigureOut">
              <a:rPr kumimoji="1" lang="ja-JP" altLang="en-US" smtClean="0"/>
              <a:t>2026/7/16</a:t>
            </a:fld>
            <a:endParaRPr kumimoji="1" lang="ja-JP" altLang="en-US"/>
          </a:p>
        </p:txBody>
      </p:sp>
      <p:sp>
        <p:nvSpPr>
          <p:cNvPr id="4" name="フッター プレースホルダー 3">
            <a:extLst>
              <a:ext uri="{FF2B5EF4-FFF2-40B4-BE49-F238E27FC236}">
                <a16:creationId xmlns:a16="http://schemas.microsoft.com/office/drawing/2014/main" id="{8AD35D9D-B481-BE6F-0EE5-FF58F2A666D2}"/>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EDED03DF-727A-75B0-474E-283BF3C01144}"/>
              </a:ext>
            </a:extLst>
          </p:cNvPr>
          <p:cNvSpPr>
            <a:spLocks noGrp="1"/>
          </p:cNvSpPr>
          <p:nvPr>
            <p:ph type="sldNum" sz="quarter" idx="12"/>
          </p:nvPr>
        </p:nvSpPr>
        <p:spPr/>
        <p:txBody>
          <a:bodyPr/>
          <a:lstStyle/>
          <a:p>
            <a:fld id="{7BDC1F3D-1E18-4BC5-B463-C28FFB50CE9F}" type="slidenum">
              <a:rPr kumimoji="1" lang="ja-JP" altLang="en-US" smtClean="0"/>
              <a:t>‹#›</a:t>
            </a:fld>
            <a:endParaRPr kumimoji="1" lang="ja-JP" altLang="en-US"/>
          </a:p>
        </p:txBody>
      </p:sp>
    </p:spTree>
    <p:extLst>
      <p:ext uri="{BB962C8B-B14F-4D97-AF65-F5344CB8AC3E}">
        <p14:creationId xmlns:p14="http://schemas.microsoft.com/office/powerpoint/2010/main" val="4212883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7E1D659D-633B-C14E-48AE-7DB07E3279F7}"/>
              </a:ext>
            </a:extLst>
          </p:cNvPr>
          <p:cNvSpPr>
            <a:spLocks noGrp="1"/>
          </p:cNvSpPr>
          <p:nvPr>
            <p:ph type="dt" sz="half" idx="10"/>
          </p:nvPr>
        </p:nvSpPr>
        <p:spPr/>
        <p:txBody>
          <a:bodyPr/>
          <a:lstStyle/>
          <a:p>
            <a:fld id="{70178580-1656-451F-AD1D-913C4A531612}" type="datetimeFigureOut">
              <a:rPr kumimoji="1" lang="ja-JP" altLang="en-US" smtClean="0"/>
              <a:t>2026/7/16</a:t>
            </a:fld>
            <a:endParaRPr kumimoji="1" lang="ja-JP" altLang="en-US"/>
          </a:p>
        </p:txBody>
      </p:sp>
      <p:sp>
        <p:nvSpPr>
          <p:cNvPr id="3" name="フッター プレースホルダー 2">
            <a:extLst>
              <a:ext uri="{FF2B5EF4-FFF2-40B4-BE49-F238E27FC236}">
                <a16:creationId xmlns:a16="http://schemas.microsoft.com/office/drawing/2014/main" id="{7D6112DA-9792-8761-42F4-3DA34AE5EE81}"/>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BD68F19-F31C-7B0C-DF14-592180D76389}"/>
              </a:ext>
            </a:extLst>
          </p:cNvPr>
          <p:cNvSpPr>
            <a:spLocks noGrp="1"/>
          </p:cNvSpPr>
          <p:nvPr>
            <p:ph type="sldNum" sz="quarter" idx="12"/>
          </p:nvPr>
        </p:nvSpPr>
        <p:spPr/>
        <p:txBody>
          <a:bodyPr/>
          <a:lstStyle/>
          <a:p>
            <a:fld id="{7BDC1F3D-1E18-4BC5-B463-C28FFB50CE9F}" type="slidenum">
              <a:rPr kumimoji="1" lang="ja-JP" altLang="en-US" smtClean="0"/>
              <a:t>‹#›</a:t>
            </a:fld>
            <a:endParaRPr kumimoji="1" lang="ja-JP" altLang="en-US"/>
          </a:p>
        </p:txBody>
      </p:sp>
    </p:spTree>
    <p:extLst>
      <p:ext uri="{BB962C8B-B14F-4D97-AF65-F5344CB8AC3E}">
        <p14:creationId xmlns:p14="http://schemas.microsoft.com/office/powerpoint/2010/main" val="1861899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CD8DCE-F17C-43D2-EB78-BB498ABC5267}"/>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CD4A600-8399-2116-2F72-496EEE2226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7D015CC0-4685-9E4D-DDDC-750EE409A4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40A1F82-AFEC-5A52-8FAB-BB667BE8A7BF}"/>
              </a:ext>
            </a:extLst>
          </p:cNvPr>
          <p:cNvSpPr>
            <a:spLocks noGrp="1"/>
          </p:cNvSpPr>
          <p:nvPr>
            <p:ph type="dt" sz="half" idx="10"/>
          </p:nvPr>
        </p:nvSpPr>
        <p:spPr/>
        <p:txBody>
          <a:bodyPr/>
          <a:lstStyle/>
          <a:p>
            <a:fld id="{70178580-1656-451F-AD1D-913C4A531612}" type="datetimeFigureOut">
              <a:rPr kumimoji="1" lang="ja-JP" altLang="en-US" smtClean="0"/>
              <a:t>2026/7/16</a:t>
            </a:fld>
            <a:endParaRPr kumimoji="1" lang="ja-JP" altLang="en-US"/>
          </a:p>
        </p:txBody>
      </p:sp>
      <p:sp>
        <p:nvSpPr>
          <p:cNvPr id="6" name="フッター プレースホルダー 5">
            <a:extLst>
              <a:ext uri="{FF2B5EF4-FFF2-40B4-BE49-F238E27FC236}">
                <a16:creationId xmlns:a16="http://schemas.microsoft.com/office/drawing/2014/main" id="{B8CFEAB8-99F4-F788-ECAC-31D72BAB552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5F1434E-6D14-E07E-7E4A-568A1CACBA05}"/>
              </a:ext>
            </a:extLst>
          </p:cNvPr>
          <p:cNvSpPr>
            <a:spLocks noGrp="1"/>
          </p:cNvSpPr>
          <p:nvPr>
            <p:ph type="sldNum" sz="quarter" idx="12"/>
          </p:nvPr>
        </p:nvSpPr>
        <p:spPr/>
        <p:txBody>
          <a:bodyPr/>
          <a:lstStyle/>
          <a:p>
            <a:fld id="{7BDC1F3D-1E18-4BC5-B463-C28FFB50CE9F}" type="slidenum">
              <a:rPr kumimoji="1" lang="ja-JP" altLang="en-US" smtClean="0"/>
              <a:t>‹#›</a:t>
            </a:fld>
            <a:endParaRPr kumimoji="1" lang="ja-JP" altLang="en-US"/>
          </a:p>
        </p:txBody>
      </p:sp>
    </p:spTree>
    <p:extLst>
      <p:ext uri="{BB962C8B-B14F-4D97-AF65-F5344CB8AC3E}">
        <p14:creationId xmlns:p14="http://schemas.microsoft.com/office/powerpoint/2010/main" val="4285253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88F43F-73F5-320C-D92C-965BB02F55B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D4DE6FB6-1011-4FF0-C1E8-5919C5D0EBE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4D889BCF-E8BA-4463-5946-421A4216C5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78A326F-293E-D96F-DDFB-7C14CFABB0E7}"/>
              </a:ext>
            </a:extLst>
          </p:cNvPr>
          <p:cNvSpPr>
            <a:spLocks noGrp="1"/>
          </p:cNvSpPr>
          <p:nvPr>
            <p:ph type="dt" sz="half" idx="10"/>
          </p:nvPr>
        </p:nvSpPr>
        <p:spPr/>
        <p:txBody>
          <a:bodyPr/>
          <a:lstStyle/>
          <a:p>
            <a:fld id="{70178580-1656-451F-AD1D-913C4A531612}" type="datetimeFigureOut">
              <a:rPr kumimoji="1" lang="ja-JP" altLang="en-US" smtClean="0"/>
              <a:t>2026/7/16</a:t>
            </a:fld>
            <a:endParaRPr kumimoji="1" lang="ja-JP" altLang="en-US"/>
          </a:p>
        </p:txBody>
      </p:sp>
      <p:sp>
        <p:nvSpPr>
          <p:cNvPr id="6" name="フッター プレースホルダー 5">
            <a:extLst>
              <a:ext uri="{FF2B5EF4-FFF2-40B4-BE49-F238E27FC236}">
                <a16:creationId xmlns:a16="http://schemas.microsoft.com/office/drawing/2014/main" id="{D6D354E6-ABF7-F990-3933-0DF67DA40E9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56638D9-8CE7-4C06-216D-7BB561577456}"/>
              </a:ext>
            </a:extLst>
          </p:cNvPr>
          <p:cNvSpPr>
            <a:spLocks noGrp="1"/>
          </p:cNvSpPr>
          <p:nvPr>
            <p:ph type="sldNum" sz="quarter" idx="12"/>
          </p:nvPr>
        </p:nvSpPr>
        <p:spPr/>
        <p:txBody>
          <a:bodyPr/>
          <a:lstStyle/>
          <a:p>
            <a:fld id="{7BDC1F3D-1E18-4BC5-B463-C28FFB50CE9F}" type="slidenum">
              <a:rPr kumimoji="1" lang="ja-JP" altLang="en-US" smtClean="0"/>
              <a:t>‹#›</a:t>
            </a:fld>
            <a:endParaRPr kumimoji="1" lang="ja-JP" altLang="en-US"/>
          </a:p>
        </p:txBody>
      </p:sp>
    </p:spTree>
    <p:extLst>
      <p:ext uri="{BB962C8B-B14F-4D97-AF65-F5344CB8AC3E}">
        <p14:creationId xmlns:p14="http://schemas.microsoft.com/office/powerpoint/2010/main" val="6941248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FEC6BC0E-BD27-9983-DAFF-186FA42273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170BCAC-C528-AB47-7EEC-B2B09ABBBB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BCE014E-A748-15CA-18A3-596E58E3C6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178580-1656-451F-AD1D-913C4A531612}" type="datetimeFigureOut">
              <a:rPr kumimoji="1" lang="ja-JP" altLang="en-US" smtClean="0"/>
              <a:t>2026/7/16</a:t>
            </a:fld>
            <a:endParaRPr kumimoji="1" lang="ja-JP" altLang="en-US"/>
          </a:p>
        </p:txBody>
      </p:sp>
      <p:sp>
        <p:nvSpPr>
          <p:cNvPr id="5" name="フッター プレースホルダー 4">
            <a:extLst>
              <a:ext uri="{FF2B5EF4-FFF2-40B4-BE49-F238E27FC236}">
                <a16:creationId xmlns:a16="http://schemas.microsoft.com/office/drawing/2014/main" id="{540A00B2-9B74-39C8-A55A-1D59AD002D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D3F304D1-E811-23C2-E220-8A5875E225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DC1F3D-1E18-4BC5-B463-C28FFB50CE9F}" type="slidenum">
              <a:rPr kumimoji="1" lang="ja-JP" altLang="en-US" smtClean="0"/>
              <a:t>‹#›</a:t>
            </a:fld>
            <a:endParaRPr kumimoji="1" lang="ja-JP" altLang="en-US"/>
          </a:p>
        </p:txBody>
      </p:sp>
    </p:spTree>
    <p:extLst>
      <p:ext uri="{BB962C8B-B14F-4D97-AF65-F5344CB8AC3E}">
        <p14:creationId xmlns:p14="http://schemas.microsoft.com/office/powerpoint/2010/main" val="6954042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5.gif"/></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6.gif"/></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7.gif"/></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8.gif"/></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9.gif"/></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0.gif"/></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6858000"/>
          </a:xfrm>
          <a:prstGeom prst="rect">
            <a:avLst/>
          </a:prstGeom>
          <a:solidFill>
            <a:srgbClr val="03070D"/>
          </a:solidFill>
          <a:ln w="12700">
            <a:solidFill>
              <a:srgbClr val="03070D"/>
            </a:solidFill>
            <a:prstDash val="solid"/>
          </a:ln>
        </p:spPr>
        <p:txBody>
          <a:bodyPr/>
          <a:lstStyle/>
          <a:p>
            <a:endParaRPr/>
          </a:p>
        </p:txBody>
      </p:sp>
      <p:pic>
        <p:nvPicPr>
          <p:cNvPr id="3" name="Image 0" descr="/mnt/data/logo_cover_crop.png"/>
          <p:cNvPicPr>
            <a:picLocks noChangeAspect="1"/>
          </p:cNvPicPr>
          <p:nvPr/>
        </p:nvPicPr>
        <p:blipFill>
          <a:blip r:embed="rId3"/>
          <a:stretch>
            <a:fillRect/>
          </a:stretch>
        </p:blipFill>
        <p:spPr>
          <a:xfrm>
            <a:off x="3246120" y="685800"/>
            <a:ext cx="5715000" cy="3090672"/>
          </a:xfrm>
          <a:prstGeom prst="rect">
            <a:avLst/>
          </a:prstGeom>
        </p:spPr>
      </p:pic>
      <p:sp>
        <p:nvSpPr>
          <p:cNvPr id="4" name="Text 1"/>
          <p:cNvSpPr/>
          <p:nvPr/>
        </p:nvSpPr>
        <p:spPr>
          <a:xfrm>
            <a:off x="0" y="4160520"/>
            <a:ext cx="12191695" cy="347472"/>
          </a:xfrm>
          <a:prstGeom prst="rect">
            <a:avLst/>
          </a:prstGeom>
          <a:noFill/>
          <a:ln/>
        </p:spPr>
        <p:txBody>
          <a:bodyPr wrap="square" lIns="0" tIns="0" rIns="0" bIns="0" rtlCol="0" anchor="ctr">
            <a:normAutofit lnSpcReduction="10000"/>
          </a:bodyPr>
          <a:lstStyle/>
          <a:p>
            <a:pPr marL="0" indent="0" algn="ctr">
              <a:buNone/>
            </a:pPr>
            <a:r>
              <a:rPr sz="2300" b="1">
                <a:solidFill>
                  <a:srgbClr val="FFFFFF"/>
                </a:solidFill>
                <a:latin typeface="Yu Gothic"/>
              </a:rPr>
              <a:t>ユーザーマニュアル</a:t>
            </a:r>
            <a:endParaRPr lang="en-US" sz="2400" dirty="0"/>
          </a:p>
        </p:txBody>
      </p:sp>
      <p:sp>
        <p:nvSpPr>
          <p:cNvPr id="5" name="Text 2"/>
          <p:cNvSpPr/>
          <p:nvPr/>
        </p:nvSpPr>
        <p:spPr>
          <a:xfrm>
            <a:off x="0" y="4572000"/>
            <a:ext cx="12191695" cy="219456"/>
          </a:xfrm>
          <a:prstGeom prst="rect">
            <a:avLst/>
          </a:prstGeom>
          <a:noFill/>
          <a:ln/>
        </p:spPr>
        <p:txBody>
          <a:bodyPr wrap="square" lIns="0" tIns="0" rIns="0" bIns="0" rtlCol="0" anchor="ctr"/>
          <a:lstStyle/>
          <a:p>
            <a:pPr marL="0" indent="0" algn="ctr">
              <a:buNone/>
            </a:pPr>
            <a:r>
              <a:rPr lang="en-US" sz="1050" dirty="0">
                <a:solidFill>
                  <a:srgbClr val="C7D6EA"/>
                </a:solidFill>
              </a:rPr>
              <a:t>Standard Edition  |  Version 1.0</a:t>
            </a:r>
            <a:endParaRPr lang="en-US" sz="1050" dirty="0"/>
          </a:p>
        </p:txBody>
      </p:sp>
      <p:sp>
        <p:nvSpPr>
          <p:cNvPr id="6" name="Shape 3"/>
          <p:cNvSpPr/>
          <p:nvPr/>
        </p:nvSpPr>
        <p:spPr>
          <a:xfrm>
            <a:off x="3886200" y="4965192"/>
            <a:ext cx="4389120" cy="0"/>
          </a:xfrm>
          <a:prstGeom prst="line">
            <a:avLst/>
          </a:prstGeom>
          <a:noFill/>
          <a:ln w="19050">
            <a:solidFill>
              <a:srgbClr val="16A8F8"/>
            </a:solidFill>
            <a:prstDash val="solid"/>
          </a:ln>
        </p:spPr>
        <p:txBody>
          <a:bodyPr/>
          <a:lstStyle/>
          <a:p>
            <a:endParaRPr/>
          </a:p>
        </p:txBody>
      </p:sp>
      <p:sp>
        <p:nvSpPr>
          <p:cNvPr id="7" name="Text 4"/>
          <p:cNvSpPr/>
          <p:nvPr/>
        </p:nvSpPr>
        <p:spPr>
          <a:xfrm>
            <a:off x="1920240" y="5166360"/>
            <a:ext cx="8321040" cy="292608"/>
          </a:xfrm>
          <a:prstGeom prst="rect">
            <a:avLst/>
          </a:prstGeom>
          <a:noFill/>
          <a:ln/>
        </p:spPr>
        <p:txBody>
          <a:bodyPr wrap="square" lIns="0" tIns="0" rIns="0" bIns="0" rtlCol="0" anchor="ctr">
            <a:normAutofit/>
          </a:bodyPr>
          <a:lstStyle/>
          <a:p>
            <a:pPr marL="0" indent="0" algn="ctr">
              <a:buNone/>
            </a:pPr>
            <a:r>
              <a:rPr sz="1200">
                <a:solidFill>
                  <a:srgbClr val="AFC0D5"/>
                </a:solidFill>
                <a:latin typeface="Yu Gothic"/>
              </a:rPr>
              <a:t>複数のMT5チャート間で、時間移動と検証を効率化するための実用ガイドです。</a:t>
            </a:r>
            <a:endParaRPr lang="en-US" sz="1200" dirty="0"/>
          </a:p>
        </p:txBody>
      </p:sp>
      <p:sp>
        <p:nvSpPr>
          <p:cNvPr id="8" name="Text 5"/>
          <p:cNvSpPr/>
          <p:nvPr/>
        </p:nvSpPr>
        <p:spPr>
          <a:xfrm>
            <a:off x="0" y="6473952"/>
            <a:ext cx="12191695" cy="109728"/>
          </a:xfrm>
          <a:prstGeom prst="rect">
            <a:avLst/>
          </a:prstGeom>
          <a:noFill/>
          <a:ln/>
        </p:spPr>
        <p:txBody>
          <a:bodyPr wrap="square" lIns="0" tIns="0" rIns="0" bIns="0" rtlCol="0" anchor="ctr"/>
          <a:lstStyle/>
          <a:p>
            <a:pPr marL="0" indent="0" algn="ctr">
              <a:buNone/>
            </a:pPr>
            <a:r>
              <a:rPr lang="en-US" sz="660" dirty="0">
                <a:solidFill>
                  <a:srgbClr val="728096"/>
                </a:solidFill>
              </a:rPr>
              <a:t>© 2026 MTF Time Navigator. All rights reserved.</a:t>
            </a:r>
            <a:endParaRPr lang="en-US" sz="66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493776"/>
          </a:xfrm>
          <a:prstGeom prst="rect">
            <a:avLst/>
          </a:prstGeom>
          <a:solidFill>
            <a:srgbClr val="0E1A2B"/>
          </a:solidFill>
          <a:ln w="12700">
            <a:solidFill>
              <a:srgbClr val="0E1A2B"/>
            </a:solidFill>
            <a:prstDash val="solid"/>
          </a:ln>
        </p:spPr>
        <p:txBody>
          <a:bodyPr/>
          <a:lstStyle/>
          <a:p>
            <a:endParaRPr/>
          </a:p>
        </p:txBody>
      </p:sp>
      <p:sp>
        <p:nvSpPr>
          <p:cNvPr id="3" name="Text 1"/>
          <p:cNvSpPr/>
          <p:nvPr/>
        </p:nvSpPr>
        <p:spPr>
          <a:xfrm>
            <a:off x="502920" y="137160"/>
            <a:ext cx="6217920" cy="201168"/>
          </a:xfrm>
          <a:prstGeom prst="rect">
            <a:avLst/>
          </a:prstGeom>
          <a:noFill/>
          <a:ln/>
        </p:spPr>
        <p:txBody>
          <a:bodyPr wrap="square" lIns="0" tIns="0" rIns="0" bIns="0" rtlCol="0" anchor="ctr">
            <a:normAutofit/>
          </a:bodyPr>
          <a:lstStyle/>
          <a:p>
            <a:pPr marL="0" indent="0">
              <a:buNone/>
            </a:pPr>
            <a:r>
              <a:rPr lang="en-US" sz="950" b="1" dirty="0">
                <a:solidFill>
                  <a:srgbClr val="FFFFFF"/>
                </a:solidFill>
                <a:latin typeface="Yu Gothic"/>
              </a:rPr>
              <a:t>10</a:t>
            </a:r>
            <a:r>
              <a:rPr sz="950" b="1" dirty="0">
                <a:solidFill>
                  <a:srgbClr val="FFFFFF"/>
                </a:solidFill>
                <a:latin typeface="Yu Gothic"/>
              </a:rPr>
              <a:t>. </a:t>
            </a:r>
            <a:r>
              <a:rPr sz="950" b="1" dirty="0" err="1">
                <a:solidFill>
                  <a:srgbClr val="FFFFFF"/>
                </a:solidFill>
                <a:latin typeface="Yu Gothic"/>
              </a:rPr>
              <a:t>設定・重要事項</a:t>
            </a:r>
            <a:endParaRPr lang="en-US" sz="950" dirty="0"/>
          </a:p>
        </p:txBody>
      </p:sp>
      <p:sp>
        <p:nvSpPr>
          <p:cNvPr id="4" name="Text 2"/>
          <p:cNvSpPr/>
          <p:nvPr/>
        </p:nvSpPr>
        <p:spPr>
          <a:xfrm>
            <a:off x="8823960" y="146304"/>
            <a:ext cx="2057400" cy="182880"/>
          </a:xfrm>
          <a:prstGeom prst="rect">
            <a:avLst/>
          </a:prstGeom>
          <a:noFill/>
          <a:ln/>
        </p:spPr>
        <p:txBody>
          <a:bodyPr wrap="square" lIns="0" tIns="0" rIns="0" bIns="0" rtlCol="0" anchor="ctr"/>
          <a:lstStyle/>
          <a:p>
            <a:pPr marL="0" indent="0" algn="r">
              <a:buNone/>
            </a:pPr>
            <a:r>
              <a:rPr lang="en-US" sz="680" dirty="0">
                <a:solidFill>
                  <a:srgbClr val="BAC7DA"/>
                </a:solidFill>
                <a:latin typeface="Aptos" pitchFamily="34" charset="0"/>
                <a:ea typeface="Aptos" pitchFamily="34" charset="-122"/>
                <a:cs typeface="Aptos" pitchFamily="34" charset="-120"/>
              </a:rPr>
              <a:t>MTF Time Navigator Standard</a:t>
            </a:r>
            <a:endParaRPr lang="en-US" sz="680" dirty="0"/>
          </a:p>
        </p:txBody>
      </p:sp>
      <p:pic>
        <p:nvPicPr>
          <p:cNvPr id="5" name="Image 0" descr="/mnt/data/logo_crop.png"/>
          <p:cNvPicPr>
            <a:picLocks noChangeAspect="1"/>
          </p:cNvPicPr>
          <p:nvPr/>
        </p:nvPicPr>
        <p:blipFill>
          <a:blip r:embed="rId3"/>
          <a:stretch>
            <a:fillRect/>
          </a:stretch>
        </p:blipFill>
        <p:spPr>
          <a:xfrm>
            <a:off x="10954512" y="36576"/>
            <a:ext cx="841248" cy="384048"/>
          </a:xfrm>
          <a:prstGeom prst="rect">
            <a:avLst/>
          </a:prstGeom>
        </p:spPr>
      </p:pic>
      <p:sp>
        <p:nvSpPr>
          <p:cNvPr id="6" name="Text 3"/>
          <p:cNvSpPr/>
          <p:nvPr/>
        </p:nvSpPr>
        <p:spPr>
          <a:xfrm>
            <a:off x="11722608" y="6592824"/>
            <a:ext cx="320040" cy="118872"/>
          </a:xfrm>
          <a:prstGeom prst="rect">
            <a:avLst/>
          </a:prstGeom>
          <a:noFill/>
          <a:ln/>
        </p:spPr>
        <p:txBody>
          <a:bodyPr wrap="square" lIns="0" tIns="0" rIns="0" bIns="0" rtlCol="0" anchor="ctr"/>
          <a:lstStyle/>
          <a:p>
            <a:pPr marL="0" indent="0" algn="r">
              <a:buNone/>
            </a:pPr>
            <a:r>
              <a:rPr lang="en-US" sz="550" dirty="0">
                <a:solidFill>
                  <a:srgbClr val="8A97A8"/>
                </a:solidFill>
              </a:rPr>
              <a:t>Page 9</a:t>
            </a:r>
            <a:endParaRPr lang="en-US" sz="550" dirty="0"/>
          </a:p>
        </p:txBody>
      </p:sp>
      <p:sp>
        <p:nvSpPr>
          <p:cNvPr id="7" name="Text 4"/>
          <p:cNvSpPr/>
          <p:nvPr/>
        </p:nvSpPr>
        <p:spPr>
          <a:xfrm>
            <a:off x="502920" y="6592824"/>
            <a:ext cx="3474720" cy="128016"/>
          </a:xfrm>
          <a:prstGeom prst="rect">
            <a:avLst/>
          </a:prstGeom>
          <a:noFill/>
          <a:ln/>
        </p:spPr>
        <p:txBody>
          <a:bodyPr wrap="square" lIns="0" tIns="0" rIns="0" bIns="0" rtlCol="0" anchor="ctr">
            <a:normAutofit/>
          </a:bodyPr>
          <a:lstStyle/>
          <a:p>
            <a:pPr marL="0" indent="0">
              <a:buNone/>
            </a:pPr>
            <a:r>
              <a:rPr sz="550">
                <a:solidFill>
                  <a:srgbClr val="8A97A8"/>
                </a:solidFill>
              </a:rPr>
              <a:t>MTF Time Navigator User Manual  |  Japanese Edition</a:t>
            </a:r>
            <a:endParaRPr lang="en-US" sz="550" dirty="0"/>
          </a:p>
        </p:txBody>
      </p:sp>
      <p:sp>
        <p:nvSpPr>
          <p:cNvPr id="8" name="Text 5"/>
          <p:cNvSpPr/>
          <p:nvPr/>
        </p:nvSpPr>
        <p:spPr>
          <a:xfrm>
            <a:off x="502920" y="749808"/>
            <a:ext cx="6309360" cy="320040"/>
          </a:xfrm>
          <a:prstGeom prst="rect">
            <a:avLst/>
          </a:prstGeom>
          <a:noFill/>
          <a:ln/>
        </p:spPr>
        <p:txBody>
          <a:bodyPr wrap="square" lIns="0" tIns="0" rIns="0" bIns="0" rtlCol="0" anchor="ctr">
            <a:normAutofit lnSpcReduction="10000"/>
          </a:bodyPr>
          <a:lstStyle/>
          <a:p>
            <a:pPr marL="0" indent="0">
              <a:buNone/>
            </a:pPr>
            <a:r>
              <a:rPr sz="2200" b="1">
                <a:solidFill>
                  <a:srgbClr val="0E1A2B"/>
                </a:solidFill>
                <a:latin typeface="Yu Gothic"/>
              </a:rPr>
              <a:t>設定・重要事項</a:t>
            </a:r>
            <a:endParaRPr lang="en-US" sz="2300" dirty="0"/>
          </a:p>
        </p:txBody>
      </p:sp>
      <p:sp>
        <p:nvSpPr>
          <p:cNvPr id="9" name="Text 6"/>
          <p:cNvSpPr/>
          <p:nvPr/>
        </p:nvSpPr>
        <p:spPr>
          <a:xfrm>
            <a:off x="512064" y="1115568"/>
            <a:ext cx="7315200" cy="219456"/>
          </a:xfrm>
          <a:prstGeom prst="rect">
            <a:avLst/>
          </a:prstGeom>
          <a:noFill/>
          <a:ln/>
        </p:spPr>
        <p:txBody>
          <a:bodyPr wrap="square" lIns="0" tIns="0" rIns="0" bIns="0" rtlCol="0" anchor="ctr">
            <a:normAutofit/>
          </a:bodyPr>
          <a:lstStyle/>
          <a:p>
            <a:pPr marL="0" indent="0">
              <a:buNone/>
            </a:pPr>
            <a:r>
              <a:rPr sz="1150" b="1">
                <a:solidFill>
                  <a:srgbClr val="1A75FF"/>
                </a:solidFill>
                <a:latin typeface="Yu Gothic"/>
              </a:rPr>
              <a:t>Standard Editionの仕様です。</a:t>
            </a:r>
            <a:endParaRPr lang="en-US" sz="1150" dirty="0"/>
          </a:p>
        </p:txBody>
      </p:sp>
      <p:sp>
        <p:nvSpPr>
          <p:cNvPr id="10" name="Shape 7"/>
          <p:cNvSpPr/>
          <p:nvPr/>
        </p:nvSpPr>
        <p:spPr>
          <a:xfrm>
            <a:off x="566928" y="1417320"/>
            <a:ext cx="5349240" cy="777240"/>
          </a:xfrm>
          <a:prstGeom prst="roundRect">
            <a:avLst>
              <a:gd name="adj" fmla="val 14118"/>
            </a:avLst>
          </a:prstGeom>
          <a:solidFill>
            <a:srgbClr val="FFFFFF"/>
          </a:solidFill>
          <a:ln w="12700">
            <a:solidFill>
              <a:srgbClr val="D6DEE8"/>
            </a:solidFill>
            <a:prstDash val="solid"/>
          </a:ln>
        </p:spPr>
        <p:txBody>
          <a:bodyPr/>
          <a:lstStyle/>
          <a:p>
            <a:endParaRPr/>
          </a:p>
        </p:txBody>
      </p:sp>
      <p:sp>
        <p:nvSpPr>
          <p:cNvPr id="11" name="Shape 8"/>
          <p:cNvSpPr/>
          <p:nvPr/>
        </p:nvSpPr>
        <p:spPr>
          <a:xfrm>
            <a:off x="566928" y="1527048"/>
            <a:ext cx="54864" cy="557784"/>
          </a:xfrm>
          <a:prstGeom prst="rect">
            <a:avLst/>
          </a:prstGeom>
          <a:solidFill>
            <a:srgbClr val="16A8F8"/>
          </a:solidFill>
          <a:ln w="12700">
            <a:solidFill>
              <a:srgbClr val="16A8F8"/>
            </a:solidFill>
            <a:prstDash val="solid"/>
          </a:ln>
        </p:spPr>
        <p:txBody>
          <a:bodyPr/>
          <a:lstStyle/>
          <a:p>
            <a:endParaRPr/>
          </a:p>
        </p:txBody>
      </p:sp>
      <p:sp>
        <p:nvSpPr>
          <p:cNvPr id="12" name="Text 9"/>
          <p:cNvSpPr/>
          <p:nvPr/>
        </p:nvSpPr>
        <p:spPr>
          <a:xfrm>
            <a:off x="768096" y="1581912"/>
            <a:ext cx="502920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対応時間足</a:t>
            </a:r>
            <a:endParaRPr lang="en-US" sz="1050" dirty="0"/>
          </a:p>
        </p:txBody>
      </p:sp>
      <p:sp>
        <p:nvSpPr>
          <p:cNvPr id="13" name="Text 10"/>
          <p:cNvSpPr/>
          <p:nvPr/>
        </p:nvSpPr>
        <p:spPr>
          <a:xfrm>
            <a:off x="768096" y="1874520"/>
            <a:ext cx="5001768" cy="210312"/>
          </a:xfrm>
          <a:prstGeom prst="rect">
            <a:avLst/>
          </a:prstGeom>
          <a:noFill/>
          <a:ln/>
        </p:spPr>
        <p:txBody>
          <a:bodyPr wrap="square" lIns="0" tIns="0" rIns="0" bIns="0" rtlCol="0" anchor="t">
            <a:normAutofit fontScale="92500" lnSpcReduction="10000"/>
          </a:bodyPr>
          <a:lstStyle/>
          <a:p>
            <a:pPr marL="0" indent="0">
              <a:buNone/>
            </a:pPr>
            <a:r>
              <a:rPr sz="800" dirty="0">
                <a:solidFill>
                  <a:srgbClr val="142033"/>
                </a:solidFill>
                <a:latin typeface="Yu Gothic"/>
              </a:rPr>
              <a:t>主要なMT5時間足に対応しています。</a:t>
            </a:r>
            <a:endParaRPr lang="en-US" sz="860" dirty="0"/>
          </a:p>
          <a:p>
            <a:r>
              <a:rPr sz="800" dirty="0">
                <a:solidFill>
                  <a:srgbClr val="142033"/>
                </a:solidFill>
                <a:latin typeface="Yu Gothic"/>
              </a:rPr>
              <a:t>対応時間足：M1 / M5 / M15 / </a:t>
            </a:r>
            <a:r>
              <a:rPr lang="en-US" altLang="ja-JP" sz="800" dirty="0">
                <a:solidFill>
                  <a:srgbClr val="142033"/>
                </a:solidFill>
                <a:latin typeface="Yu Gothic"/>
              </a:rPr>
              <a:t> M30 / </a:t>
            </a:r>
            <a:r>
              <a:rPr sz="800" dirty="0">
                <a:solidFill>
                  <a:srgbClr val="142033"/>
                </a:solidFill>
                <a:latin typeface="Yu Gothic"/>
              </a:rPr>
              <a:t>H1 / H4 / D1 / W1 / MN1</a:t>
            </a:r>
          </a:p>
        </p:txBody>
      </p:sp>
      <p:sp>
        <p:nvSpPr>
          <p:cNvPr id="14" name="Shape 11"/>
          <p:cNvSpPr/>
          <p:nvPr/>
        </p:nvSpPr>
        <p:spPr>
          <a:xfrm>
            <a:off x="566928" y="2377440"/>
            <a:ext cx="5349240" cy="685800"/>
          </a:xfrm>
          <a:prstGeom prst="roundRect">
            <a:avLst>
              <a:gd name="adj" fmla="val 16000"/>
            </a:avLst>
          </a:prstGeom>
          <a:solidFill>
            <a:srgbClr val="FFFFFF"/>
          </a:solidFill>
          <a:ln w="12700">
            <a:solidFill>
              <a:srgbClr val="D6DEE8"/>
            </a:solidFill>
            <a:prstDash val="solid"/>
          </a:ln>
        </p:spPr>
        <p:txBody>
          <a:bodyPr/>
          <a:lstStyle/>
          <a:p>
            <a:endParaRPr/>
          </a:p>
        </p:txBody>
      </p:sp>
      <p:sp>
        <p:nvSpPr>
          <p:cNvPr id="15" name="Shape 12"/>
          <p:cNvSpPr/>
          <p:nvPr/>
        </p:nvSpPr>
        <p:spPr>
          <a:xfrm>
            <a:off x="566928" y="2487168"/>
            <a:ext cx="54864" cy="466344"/>
          </a:xfrm>
          <a:prstGeom prst="rect">
            <a:avLst/>
          </a:prstGeom>
          <a:solidFill>
            <a:srgbClr val="F97316"/>
          </a:solidFill>
          <a:ln w="12700">
            <a:solidFill>
              <a:srgbClr val="F97316"/>
            </a:solidFill>
            <a:prstDash val="solid"/>
          </a:ln>
        </p:spPr>
        <p:txBody>
          <a:bodyPr/>
          <a:lstStyle/>
          <a:p>
            <a:endParaRPr/>
          </a:p>
        </p:txBody>
      </p:sp>
      <p:sp>
        <p:nvSpPr>
          <p:cNvPr id="16" name="Text 13"/>
          <p:cNvSpPr/>
          <p:nvPr/>
        </p:nvSpPr>
        <p:spPr>
          <a:xfrm>
            <a:off x="768096" y="2542032"/>
            <a:ext cx="5029200" cy="182880"/>
          </a:xfrm>
          <a:prstGeom prst="rect">
            <a:avLst/>
          </a:prstGeom>
          <a:noFill/>
          <a:ln/>
        </p:spPr>
        <p:txBody>
          <a:bodyPr wrap="square" lIns="0" tIns="0" rIns="0" bIns="0" rtlCol="0" anchor="ctr">
            <a:normAutofit/>
          </a:bodyPr>
          <a:lstStyle/>
          <a:p>
            <a:r>
              <a:rPr sz="1050" b="1" dirty="0">
                <a:solidFill>
                  <a:srgbClr val="0E1A2B"/>
                </a:solidFill>
                <a:latin typeface="Yu Gothic"/>
              </a:rPr>
              <a:t>非</a:t>
            </a:r>
            <a:r>
              <a:rPr lang="ja-JP" altLang="en-US" sz="1050" b="1" dirty="0">
                <a:solidFill>
                  <a:srgbClr val="0E1A2B"/>
                </a:solidFill>
                <a:latin typeface="Yu Gothic"/>
              </a:rPr>
              <a:t>対応時間足</a:t>
            </a:r>
            <a:endParaRPr lang="en-US" sz="1050" dirty="0"/>
          </a:p>
        </p:txBody>
      </p:sp>
      <p:sp>
        <p:nvSpPr>
          <p:cNvPr id="17" name="Text 14"/>
          <p:cNvSpPr/>
          <p:nvPr/>
        </p:nvSpPr>
        <p:spPr>
          <a:xfrm>
            <a:off x="768096" y="2834640"/>
            <a:ext cx="5001768" cy="118872"/>
          </a:xfrm>
          <a:prstGeom prst="rect">
            <a:avLst/>
          </a:prstGeom>
          <a:noFill/>
          <a:ln/>
        </p:spPr>
        <p:txBody>
          <a:bodyPr wrap="square" lIns="0" tIns="0" rIns="0" bIns="0" rtlCol="0" anchor="t">
            <a:normAutofit fontScale="77500" lnSpcReduction="20000"/>
          </a:bodyPr>
          <a:lstStyle/>
          <a:p>
            <a:r>
              <a:rPr lang="en-US" altLang="ja-JP" sz="800" dirty="0">
                <a:solidFill>
                  <a:srgbClr val="142033"/>
                </a:solidFill>
                <a:latin typeface="Yu Gothic"/>
              </a:rPr>
              <a:t>M2</a:t>
            </a:r>
            <a:r>
              <a:rPr lang="ja-JP" altLang="en-US" sz="800" dirty="0">
                <a:solidFill>
                  <a:srgbClr val="142033"/>
                </a:solidFill>
                <a:latin typeface="Yu Gothic"/>
              </a:rPr>
              <a:t>・</a:t>
            </a:r>
            <a:r>
              <a:rPr lang="en-US" altLang="ja-JP" sz="800" dirty="0">
                <a:solidFill>
                  <a:srgbClr val="142033"/>
                </a:solidFill>
                <a:latin typeface="Yu Gothic"/>
              </a:rPr>
              <a:t>M3</a:t>
            </a:r>
            <a:r>
              <a:rPr lang="ja-JP" altLang="en-US" sz="800" dirty="0">
                <a:solidFill>
                  <a:srgbClr val="142033"/>
                </a:solidFill>
                <a:latin typeface="Yu Gothic"/>
              </a:rPr>
              <a:t>・</a:t>
            </a:r>
            <a:r>
              <a:rPr lang="en-US" altLang="ja-JP" sz="800" dirty="0">
                <a:solidFill>
                  <a:srgbClr val="142033"/>
                </a:solidFill>
                <a:latin typeface="Yu Gothic"/>
              </a:rPr>
              <a:t>M4</a:t>
            </a:r>
            <a:r>
              <a:rPr lang="ja-JP" altLang="en-US" sz="800" dirty="0">
                <a:solidFill>
                  <a:srgbClr val="142033"/>
                </a:solidFill>
                <a:latin typeface="Yu Gothic"/>
              </a:rPr>
              <a:t>・</a:t>
            </a:r>
            <a:r>
              <a:rPr lang="en-US" altLang="ja-JP" sz="800" dirty="0">
                <a:solidFill>
                  <a:srgbClr val="142033"/>
                </a:solidFill>
                <a:latin typeface="Yu Gothic"/>
              </a:rPr>
              <a:t>M6</a:t>
            </a:r>
            <a:r>
              <a:rPr lang="ja-JP" altLang="en-US" sz="800" dirty="0">
                <a:solidFill>
                  <a:srgbClr val="142033"/>
                </a:solidFill>
                <a:latin typeface="Yu Gothic"/>
              </a:rPr>
              <a:t>・</a:t>
            </a:r>
            <a:r>
              <a:rPr lang="en-US" altLang="ja-JP" sz="800" dirty="0">
                <a:solidFill>
                  <a:srgbClr val="142033"/>
                </a:solidFill>
                <a:latin typeface="Yu Gothic"/>
              </a:rPr>
              <a:t>M10</a:t>
            </a:r>
            <a:r>
              <a:rPr lang="ja-JP" altLang="en-US" sz="800" dirty="0">
                <a:solidFill>
                  <a:srgbClr val="142033"/>
                </a:solidFill>
                <a:latin typeface="Yu Gothic"/>
              </a:rPr>
              <a:t>・</a:t>
            </a:r>
            <a:r>
              <a:rPr lang="en-US" altLang="ja-JP" sz="800" dirty="0">
                <a:solidFill>
                  <a:srgbClr val="142033"/>
                </a:solidFill>
                <a:latin typeface="Yu Gothic"/>
              </a:rPr>
              <a:t>M12</a:t>
            </a:r>
            <a:r>
              <a:rPr lang="ja-JP" altLang="en-US" sz="800" dirty="0">
                <a:solidFill>
                  <a:srgbClr val="142033"/>
                </a:solidFill>
                <a:latin typeface="Yu Gothic"/>
              </a:rPr>
              <a:t>・</a:t>
            </a:r>
            <a:r>
              <a:rPr lang="en-US" altLang="ja-JP" sz="800" dirty="0">
                <a:solidFill>
                  <a:srgbClr val="142033"/>
                </a:solidFill>
                <a:latin typeface="Yu Gothic"/>
              </a:rPr>
              <a:t>M20</a:t>
            </a:r>
            <a:r>
              <a:rPr lang="ja-JP" altLang="en-US" sz="800" dirty="0">
                <a:solidFill>
                  <a:srgbClr val="142033"/>
                </a:solidFill>
                <a:latin typeface="Yu Gothic"/>
              </a:rPr>
              <a:t>・</a:t>
            </a:r>
            <a:r>
              <a:rPr lang="en-US" altLang="ja-JP" sz="800" dirty="0">
                <a:solidFill>
                  <a:srgbClr val="142033"/>
                </a:solidFill>
                <a:latin typeface="Yu Gothic"/>
              </a:rPr>
              <a:t>H2</a:t>
            </a:r>
            <a:r>
              <a:rPr lang="ja-JP" altLang="en-US" sz="800" dirty="0">
                <a:solidFill>
                  <a:srgbClr val="142033"/>
                </a:solidFill>
                <a:latin typeface="Yu Gothic"/>
              </a:rPr>
              <a:t>・</a:t>
            </a:r>
            <a:r>
              <a:rPr lang="en-US" altLang="ja-JP" sz="800" dirty="0">
                <a:solidFill>
                  <a:srgbClr val="142033"/>
                </a:solidFill>
                <a:latin typeface="Yu Gothic"/>
              </a:rPr>
              <a:t>H3</a:t>
            </a:r>
            <a:r>
              <a:rPr lang="ja-JP" altLang="en-US" sz="800" dirty="0">
                <a:solidFill>
                  <a:srgbClr val="142033"/>
                </a:solidFill>
                <a:latin typeface="Yu Gothic"/>
              </a:rPr>
              <a:t>・</a:t>
            </a:r>
            <a:r>
              <a:rPr lang="en-US" altLang="ja-JP" sz="800" dirty="0">
                <a:solidFill>
                  <a:srgbClr val="142033"/>
                </a:solidFill>
                <a:latin typeface="Yu Gothic"/>
              </a:rPr>
              <a:t>H6</a:t>
            </a:r>
            <a:r>
              <a:rPr lang="ja-JP" altLang="en-US" sz="800" dirty="0">
                <a:solidFill>
                  <a:srgbClr val="142033"/>
                </a:solidFill>
                <a:latin typeface="Yu Gothic"/>
              </a:rPr>
              <a:t>・</a:t>
            </a:r>
            <a:r>
              <a:rPr lang="en-US" altLang="ja-JP" sz="800" dirty="0">
                <a:solidFill>
                  <a:srgbClr val="142033"/>
                </a:solidFill>
                <a:latin typeface="Yu Gothic"/>
              </a:rPr>
              <a:t>H8</a:t>
            </a:r>
            <a:r>
              <a:rPr lang="ja-JP" altLang="en-US" sz="800" dirty="0">
                <a:solidFill>
                  <a:srgbClr val="142033"/>
                </a:solidFill>
                <a:latin typeface="Yu Gothic"/>
              </a:rPr>
              <a:t>・</a:t>
            </a:r>
            <a:r>
              <a:rPr lang="en-US" altLang="ja-JP" sz="800" dirty="0">
                <a:solidFill>
                  <a:srgbClr val="142033"/>
                </a:solidFill>
                <a:latin typeface="Yu Gothic"/>
              </a:rPr>
              <a:t>H12</a:t>
            </a:r>
            <a:r>
              <a:rPr lang="ja-JP" altLang="en-US" sz="800" dirty="0">
                <a:solidFill>
                  <a:srgbClr val="142033"/>
                </a:solidFill>
                <a:latin typeface="Yu Gothic"/>
              </a:rPr>
              <a:t>など、上記以外の</a:t>
            </a:r>
            <a:r>
              <a:rPr lang="en-US" altLang="ja-JP" sz="800" dirty="0">
                <a:solidFill>
                  <a:srgbClr val="142033"/>
                </a:solidFill>
                <a:latin typeface="Yu Gothic"/>
              </a:rPr>
              <a:t>MT5</a:t>
            </a:r>
            <a:r>
              <a:rPr lang="ja-JP" altLang="en-US" sz="800" dirty="0">
                <a:solidFill>
                  <a:srgbClr val="142033"/>
                </a:solidFill>
                <a:latin typeface="Yu Gothic"/>
              </a:rPr>
              <a:t>標準時間足は</a:t>
            </a:r>
            <a:r>
              <a:rPr lang="en-US" altLang="ja-JP" sz="800" dirty="0">
                <a:solidFill>
                  <a:srgbClr val="142033"/>
                </a:solidFill>
                <a:latin typeface="Yu Gothic"/>
              </a:rPr>
              <a:t>Standard Edition</a:t>
            </a:r>
            <a:r>
              <a:rPr lang="ja-JP" altLang="en-US" sz="800" dirty="0">
                <a:solidFill>
                  <a:srgbClr val="142033"/>
                </a:solidFill>
                <a:latin typeface="Yu Gothic"/>
              </a:rPr>
              <a:t>ではサポート対象外です。</a:t>
            </a:r>
            <a:endParaRPr lang="en-US" sz="860" dirty="0"/>
          </a:p>
        </p:txBody>
      </p:sp>
      <p:sp>
        <p:nvSpPr>
          <p:cNvPr id="18" name="Shape 15"/>
          <p:cNvSpPr/>
          <p:nvPr/>
        </p:nvSpPr>
        <p:spPr>
          <a:xfrm>
            <a:off x="566928" y="3246120"/>
            <a:ext cx="5349240" cy="685800"/>
          </a:xfrm>
          <a:prstGeom prst="roundRect">
            <a:avLst>
              <a:gd name="adj" fmla="val 16000"/>
            </a:avLst>
          </a:prstGeom>
          <a:solidFill>
            <a:srgbClr val="FFFFFF"/>
          </a:solidFill>
          <a:ln w="12700">
            <a:solidFill>
              <a:srgbClr val="D6DEE8"/>
            </a:solidFill>
            <a:prstDash val="solid"/>
          </a:ln>
        </p:spPr>
        <p:txBody>
          <a:bodyPr/>
          <a:lstStyle/>
          <a:p>
            <a:endParaRPr/>
          </a:p>
        </p:txBody>
      </p:sp>
      <p:sp>
        <p:nvSpPr>
          <p:cNvPr id="19" name="Shape 16"/>
          <p:cNvSpPr/>
          <p:nvPr/>
        </p:nvSpPr>
        <p:spPr>
          <a:xfrm>
            <a:off x="566928" y="3355848"/>
            <a:ext cx="54864" cy="466344"/>
          </a:xfrm>
          <a:prstGeom prst="rect">
            <a:avLst/>
          </a:prstGeom>
          <a:solidFill>
            <a:srgbClr val="1A75FF"/>
          </a:solidFill>
          <a:ln w="12700">
            <a:solidFill>
              <a:srgbClr val="1A75FF"/>
            </a:solidFill>
            <a:prstDash val="solid"/>
          </a:ln>
        </p:spPr>
        <p:txBody>
          <a:bodyPr/>
          <a:lstStyle/>
          <a:p>
            <a:endParaRPr/>
          </a:p>
        </p:txBody>
      </p:sp>
      <p:sp>
        <p:nvSpPr>
          <p:cNvPr id="20" name="Text 17"/>
          <p:cNvSpPr/>
          <p:nvPr/>
        </p:nvSpPr>
        <p:spPr>
          <a:xfrm>
            <a:off x="768096" y="3410712"/>
            <a:ext cx="502920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操作元チャート</a:t>
            </a:r>
            <a:endParaRPr lang="en-US" sz="1050" dirty="0"/>
          </a:p>
        </p:txBody>
      </p:sp>
      <p:sp>
        <p:nvSpPr>
          <p:cNvPr id="21" name="Text 18"/>
          <p:cNvSpPr/>
          <p:nvPr/>
        </p:nvSpPr>
        <p:spPr>
          <a:xfrm>
            <a:off x="768096" y="3703320"/>
            <a:ext cx="5001768" cy="118872"/>
          </a:xfrm>
          <a:prstGeom prst="rect">
            <a:avLst/>
          </a:prstGeom>
          <a:noFill/>
          <a:ln/>
        </p:spPr>
        <p:txBody>
          <a:bodyPr wrap="square" lIns="0" tIns="0" rIns="0" bIns="0" rtlCol="0" anchor="t">
            <a:normAutofit lnSpcReduction="10000"/>
          </a:bodyPr>
          <a:lstStyle/>
          <a:p>
            <a:pPr marL="0" indent="0">
              <a:buNone/>
            </a:pPr>
            <a:r>
              <a:rPr sz="800">
                <a:solidFill>
                  <a:srgbClr val="142033"/>
                </a:solidFill>
                <a:latin typeface="Yu Gothic"/>
              </a:rPr>
              <a:t>MTF Time Navigatorは、インジケーターパネルを設置したチャートを操作元として使用してください。</a:t>
            </a:r>
            <a:endParaRPr lang="en-US" sz="860" dirty="0"/>
          </a:p>
        </p:txBody>
      </p:sp>
      <p:sp>
        <p:nvSpPr>
          <p:cNvPr id="22" name="Shape 19"/>
          <p:cNvSpPr/>
          <p:nvPr/>
        </p:nvSpPr>
        <p:spPr>
          <a:xfrm>
            <a:off x="566928" y="4114800"/>
            <a:ext cx="5349240" cy="685800"/>
          </a:xfrm>
          <a:prstGeom prst="roundRect">
            <a:avLst>
              <a:gd name="adj" fmla="val 16000"/>
            </a:avLst>
          </a:prstGeom>
          <a:solidFill>
            <a:srgbClr val="FFFFFF"/>
          </a:solidFill>
          <a:ln w="12700">
            <a:solidFill>
              <a:srgbClr val="D6DEE8"/>
            </a:solidFill>
            <a:prstDash val="solid"/>
          </a:ln>
        </p:spPr>
        <p:txBody>
          <a:bodyPr/>
          <a:lstStyle/>
          <a:p>
            <a:endParaRPr/>
          </a:p>
        </p:txBody>
      </p:sp>
      <p:sp>
        <p:nvSpPr>
          <p:cNvPr id="23" name="Shape 20"/>
          <p:cNvSpPr/>
          <p:nvPr/>
        </p:nvSpPr>
        <p:spPr>
          <a:xfrm>
            <a:off x="566928" y="4224528"/>
            <a:ext cx="54864" cy="466344"/>
          </a:xfrm>
          <a:prstGeom prst="rect">
            <a:avLst/>
          </a:prstGeom>
          <a:solidFill>
            <a:srgbClr val="16A34A"/>
          </a:solidFill>
          <a:ln w="12700">
            <a:solidFill>
              <a:srgbClr val="16A34A"/>
            </a:solidFill>
            <a:prstDash val="solid"/>
          </a:ln>
        </p:spPr>
        <p:txBody>
          <a:bodyPr/>
          <a:lstStyle/>
          <a:p>
            <a:endParaRPr/>
          </a:p>
        </p:txBody>
      </p:sp>
      <p:sp>
        <p:nvSpPr>
          <p:cNvPr id="24" name="Text 21"/>
          <p:cNvSpPr/>
          <p:nvPr/>
        </p:nvSpPr>
        <p:spPr>
          <a:xfrm>
            <a:off x="768096" y="4279392"/>
            <a:ext cx="502920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1通貨ペア1インスタンス</a:t>
            </a:r>
            <a:endParaRPr lang="en-US" sz="1050" dirty="0"/>
          </a:p>
        </p:txBody>
      </p:sp>
      <p:sp>
        <p:nvSpPr>
          <p:cNvPr id="25" name="Text 22"/>
          <p:cNvSpPr/>
          <p:nvPr/>
        </p:nvSpPr>
        <p:spPr>
          <a:xfrm>
            <a:off x="768096" y="4572000"/>
            <a:ext cx="5001768" cy="118872"/>
          </a:xfrm>
          <a:prstGeom prst="rect">
            <a:avLst/>
          </a:prstGeom>
          <a:noFill/>
          <a:ln/>
        </p:spPr>
        <p:txBody>
          <a:bodyPr wrap="square" lIns="0" tIns="0" rIns="0" bIns="0" rtlCol="0" anchor="t">
            <a:normAutofit/>
          </a:bodyPr>
          <a:lstStyle/>
          <a:p>
            <a:pPr marL="0" indent="0">
              <a:buNone/>
            </a:pPr>
            <a:r>
              <a:rPr sz="780">
                <a:solidFill>
                  <a:srgbClr val="142033"/>
                </a:solidFill>
                <a:latin typeface="Yu Gothic"/>
              </a:rPr>
              <a:t>Standard版では、1通貨ペアにつき1インスタンスで使用することを推奨します。</a:t>
            </a:r>
            <a:endParaRPr lang="en-US" sz="840" dirty="0"/>
          </a:p>
        </p:txBody>
      </p:sp>
      <p:sp>
        <p:nvSpPr>
          <p:cNvPr id="26" name="Shape 23"/>
          <p:cNvSpPr/>
          <p:nvPr/>
        </p:nvSpPr>
        <p:spPr>
          <a:xfrm>
            <a:off x="566928" y="4983480"/>
            <a:ext cx="5349240" cy="685800"/>
          </a:xfrm>
          <a:prstGeom prst="roundRect">
            <a:avLst>
              <a:gd name="adj" fmla="val 16000"/>
            </a:avLst>
          </a:prstGeom>
          <a:solidFill>
            <a:srgbClr val="FFFFFF"/>
          </a:solidFill>
          <a:ln w="12700">
            <a:solidFill>
              <a:srgbClr val="D6DEE8"/>
            </a:solidFill>
            <a:prstDash val="solid"/>
          </a:ln>
        </p:spPr>
        <p:txBody>
          <a:bodyPr/>
          <a:lstStyle/>
          <a:p>
            <a:endParaRPr/>
          </a:p>
        </p:txBody>
      </p:sp>
      <p:sp>
        <p:nvSpPr>
          <p:cNvPr id="27" name="Shape 24"/>
          <p:cNvSpPr/>
          <p:nvPr/>
        </p:nvSpPr>
        <p:spPr>
          <a:xfrm>
            <a:off x="566928" y="5093208"/>
            <a:ext cx="54864" cy="466344"/>
          </a:xfrm>
          <a:prstGeom prst="rect">
            <a:avLst/>
          </a:prstGeom>
          <a:solidFill>
            <a:srgbClr val="16A8F8"/>
          </a:solidFill>
          <a:ln w="12700">
            <a:solidFill>
              <a:srgbClr val="16A8F8"/>
            </a:solidFill>
            <a:prstDash val="solid"/>
          </a:ln>
        </p:spPr>
        <p:txBody>
          <a:bodyPr/>
          <a:lstStyle/>
          <a:p>
            <a:endParaRPr/>
          </a:p>
        </p:txBody>
      </p:sp>
      <p:sp>
        <p:nvSpPr>
          <p:cNvPr id="28" name="Text 25"/>
          <p:cNvSpPr/>
          <p:nvPr/>
        </p:nvSpPr>
        <p:spPr>
          <a:xfrm>
            <a:off x="768096" y="5148072"/>
            <a:ext cx="502920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ヒストリカルデータ</a:t>
            </a:r>
            <a:endParaRPr lang="en-US" sz="1050" dirty="0"/>
          </a:p>
        </p:txBody>
      </p:sp>
      <p:sp>
        <p:nvSpPr>
          <p:cNvPr id="29" name="Text 26"/>
          <p:cNvSpPr/>
          <p:nvPr/>
        </p:nvSpPr>
        <p:spPr>
          <a:xfrm>
            <a:off x="768096" y="5440680"/>
            <a:ext cx="5001768" cy="118872"/>
          </a:xfrm>
          <a:prstGeom prst="rect">
            <a:avLst/>
          </a:prstGeom>
          <a:noFill/>
          <a:ln/>
        </p:spPr>
        <p:txBody>
          <a:bodyPr wrap="square" lIns="0" tIns="0" rIns="0" bIns="0" rtlCol="0" anchor="t">
            <a:normAutofit lnSpcReduction="10000"/>
          </a:bodyPr>
          <a:lstStyle/>
          <a:p>
            <a:pPr marL="0" indent="0">
              <a:buNone/>
            </a:pPr>
            <a:r>
              <a:rPr sz="800">
                <a:solidFill>
                  <a:srgbClr val="142033"/>
                </a:solidFill>
                <a:latin typeface="Yu Gothic"/>
              </a:rPr>
              <a:t>利用できる過去データの範囲は、ご利用のブローカーが提供するヒストリカルデータに依存します。</a:t>
            </a:r>
            <a:endParaRPr lang="en-US" sz="860" dirty="0"/>
          </a:p>
        </p:txBody>
      </p:sp>
      <p:sp>
        <p:nvSpPr>
          <p:cNvPr id="30" name="Shape 27"/>
          <p:cNvSpPr/>
          <p:nvPr/>
        </p:nvSpPr>
        <p:spPr>
          <a:xfrm>
            <a:off x="566928" y="5852160"/>
            <a:ext cx="5349240" cy="630936"/>
          </a:xfrm>
          <a:prstGeom prst="roundRect">
            <a:avLst>
              <a:gd name="adj" fmla="val 21818"/>
            </a:avLst>
          </a:prstGeom>
          <a:solidFill>
            <a:srgbClr val="FFFFFF"/>
          </a:solidFill>
          <a:ln w="12700">
            <a:solidFill>
              <a:srgbClr val="D6DEE8"/>
            </a:solidFill>
            <a:prstDash val="solid"/>
          </a:ln>
        </p:spPr>
        <p:txBody>
          <a:bodyPr/>
          <a:lstStyle/>
          <a:p>
            <a:endParaRPr dirty="0"/>
          </a:p>
        </p:txBody>
      </p:sp>
      <p:sp>
        <p:nvSpPr>
          <p:cNvPr id="31" name="Shape 28"/>
          <p:cNvSpPr/>
          <p:nvPr/>
        </p:nvSpPr>
        <p:spPr>
          <a:xfrm>
            <a:off x="566928" y="5924564"/>
            <a:ext cx="54864" cy="468772"/>
          </a:xfrm>
          <a:prstGeom prst="rect">
            <a:avLst/>
          </a:prstGeom>
          <a:solidFill>
            <a:srgbClr val="1A75FF"/>
          </a:solidFill>
          <a:ln w="12700">
            <a:solidFill>
              <a:srgbClr val="1A75FF"/>
            </a:solidFill>
            <a:prstDash val="solid"/>
          </a:ln>
        </p:spPr>
        <p:txBody>
          <a:bodyPr/>
          <a:lstStyle/>
          <a:p>
            <a:endParaRPr/>
          </a:p>
        </p:txBody>
      </p:sp>
      <p:sp>
        <p:nvSpPr>
          <p:cNvPr id="32" name="Text 29"/>
          <p:cNvSpPr/>
          <p:nvPr/>
        </p:nvSpPr>
        <p:spPr>
          <a:xfrm>
            <a:off x="768096" y="5942104"/>
            <a:ext cx="5029200" cy="182880"/>
          </a:xfrm>
          <a:prstGeom prst="rect">
            <a:avLst/>
          </a:prstGeom>
          <a:noFill/>
          <a:ln/>
        </p:spPr>
        <p:txBody>
          <a:bodyPr wrap="square" lIns="0" tIns="0" rIns="0" bIns="0" rtlCol="0" anchor="ctr">
            <a:normAutofit/>
          </a:bodyPr>
          <a:lstStyle/>
          <a:p>
            <a:pPr marL="0" indent="0">
              <a:buNone/>
            </a:pPr>
            <a:r>
              <a:rPr sz="1050" b="1" dirty="0" err="1">
                <a:solidFill>
                  <a:srgbClr val="0E1A2B"/>
                </a:solidFill>
                <a:latin typeface="Yu Gothic"/>
              </a:rPr>
              <a:t>同期範囲</a:t>
            </a:r>
            <a:endParaRPr lang="en-US" sz="1050" dirty="0"/>
          </a:p>
        </p:txBody>
      </p:sp>
      <p:sp>
        <p:nvSpPr>
          <p:cNvPr id="33" name="Text 30"/>
          <p:cNvSpPr/>
          <p:nvPr/>
        </p:nvSpPr>
        <p:spPr>
          <a:xfrm rot="10800000" flipV="1">
            <a:off x="768096" y="6165483"/>
            <a:ext cx="5001768" cy="265176"/>
          </a:xfrm>
          <a:prstGeom prst="rect">
            <a:avLst/>
          </a:prstGeom>
          <a:noFill/>
          <a:ln/>
        </p:spPr>
        <p:txBody>
          <a:bodyPr wrap="square" lIns="0" tIns="0" rIns="0" bIns="0" rtlCol="0" anchor="t">
            <a:normAutofit/>
          </a:bodyPr>
          <a:lstStyle/>
          <a:p>
            <a:r>
              <a:rPr sz="780" dirty="0" err="1">
                <a:solidFill>
                  <a:srgbClr val="142033"/>
                </a:solidFill>
                <a:latin typeface="Yu Gothic"/>
              </a:rPr>
              <a:t>同一通貨ペアで開いている、サポート対象のすべてのチャートを同期します</a:t>
            </a:r>
            <a:r>
              <a:rPr sz="780" dirty="0">
                <a:solidFill>
                  <a:srgbClr val="142033"/>
                </a:solidFill>
                <a:latin typeface="Yu Gothic"/>
              </a:rPr>
              <a:t>。</a:t>
            </a:r>
            <a:br>
              <a:rPr lang="en-US" sz="780" dirty="0">
                <a:solidFill>
                  <a:srgbClr val="142033"/>
                </a:solidFill>
                <a:latin typeface="Yu Gothic"/>
              </a:rPr>
            </a:br>
            <a:r>
              <a:rPr lang="en-US" altLang="ja-JP" sz="780" dirty="0">
                <a:solidFill>
                  <a:srgbClr val="142033"/>
                </a:solidFill>
                <a:latin typeface="Yu Gothic"/>
              </a:rPr>
              <a:t>Standard Edition</a:t>
            </a:r>
            <a:r>
              <a:rPr lang="ja-JP" altLang="en-US" sz="780" dirty="0">
                <a:solidFill>
                  <a:srgbClr val="142033"/>
                </a:solidFill>
                <a:latin typeface="Yu Gothic"/>
              </a:rPr>
              <a:t>では、同期垂直線を同時に最大</a:t>
            </a:r>
            <a:r>
              <a:rPr lang="en-US" altLang="ja-JP" sz="780" dirty="0">
                <a:solidFill>
                  <a:srgbClr val="142033"/>
                </a:solidFill>
                <a:latin typeface="Yu Gothic"/>
              </a:rPr>
              <a:t>3</a:t>
            </a:r>
            <a:r>
              <a:rPr lang="ja-JP" altLang="en-US" sz="780" dirty="0">
                <a:solidFill>
                  <a:srgbClr val="142033"/>
                </a:solidFill>
                <a:latin typeface="Yu Gothic"/>
              </a:rPr>
              <a:t>本まで使用できます。</a:t>
            </a:r>
            <a:endParaRPr lang="en-US" sz="840" dirty="0"/>
          </a:p>
        </p:txBody>
      </p:sp>
      <p:sp>
        <p:nvSpPr>
          <p:cNvPr id="34" name="Shape 31"/>
          <p:cNvSpPr/>
          <p:nvPr/>
        </p:nvSpPr>
        <p:spPr>
          <a:xfrm>
            <a:off x="6446520" y="1536192"/>
            <a:ext cx="5029200" cy="4663440"/>
          </a:xfrm>
          <a:prstGeom prst="roundRect">
            <a:avLst>
              <a:gd name="adj" fmla="val 4314"/>
            </a:avLst>
          </a:prstGeom>
          <a:solidFill>
            <a:srgbClr val="03070D"/>
          </a:solidFill>
          <a:ln w="12700">
            <a:solidFill>
              <a:srgbClr val="0E1A2B"/>
            </a:solidFill>
            <a:prstDash val="solid"/>
          </a:ln>
        </p:spPr>
        <p:txBody>
          <a:bodyPr/>
          <a:lstStyle/>
          <a:p>
            <a:endParaRPr/>
          </a:p>
        </p:txBody>
      </p:sp>
      <p:pic>
        <p:nvPicPr>
          <p:cNvPr id="35" name="Image 1" descr="/mnt/data/shield_crop.png"/>
          <p:cNvPicPr>
            <a:picLocks noChangeAspect="1"/>
          </p:cNvPicPr>
          <p:nvPr/>
        </p:nvPicPr>
        <p:blipFill>
          <a:blip r:embed="rId4"/>
          <a:stretch>
            <a:fillRect/>
          </a:stretch>
        </p:blipFill>
        <p:spPr>
          <a:xfrm>
            <a:off x="6903720" y="1627632"/>
            <a:ext cx="4114800" cy="4114800"/>
          </a:xfrm>
          <a:prstGeom prst="rect">
            <a:avLst/>
          </a:prstGeom>
        </p:spPr>
      </p:pic>
      <p:sp>
        <p:nvSpPr>
          <p:cNvPr id="36" name="Text 32"/>
          <p:cNvSpPr/>
          <p:nvPr/>
        </p:nvSpPr>
        <p:spPr>
          <a:xfrm>
            <a:off x="6858000" y="5815584"/>
            <a:ext cx="4206240" cy="228600"/>
          </a:xfrm>
          <a:prstGeom prst="rect">
            <a:avLst/>
          </a:prstGeom>
          <a:noFill/>
          <a:ln/>
        </p:spPr>
        <p:txBody>
          <a:bodyPr wrap="square" lIns="0" tIns="0" rIns="0" bIns="0" rtlCol="0" anchor="ctr"/>
          <a:lstStyle/>
          <a:p>
            <a:pPr marL="0" indent="0" algn="ctr">
              <a:buNone/>
            </a:pPr>
            <a:r>
              <a:rPr lang="en-US" sz="1300" b="1" dirty="0">
                <a:solidFill>
                  <a:srgbClr val="FFFFFF"/>
                </a:solidFill>
              </a:rPr>
              <a:t>Supports all major MT5 timeframes</a:t>
            </a:r>
            <a:endParaRPr lang="en-US" sz="13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493776"/>
          </a:xfrm>
          <a:prstGeom prst="rect">
            <a:avLst/>
          </a:prstGeom>
          <a:solidFill>
            <a:srgbClr val="0E1A2B"/>
          </a:solidFill>
          <a:ln w="12700">
            <a:solidFill>
              <a:srgbClr val="0E1A2B"/>
            </a:solidFill>
            <a:prstDash val="solid"/>
          </a:ln>
        </p:spPr>
        <p:txBody>
          <a:bodyPr/>
          <a:lstStyle/>
          <a:p>
            <a:endParaRPr/>
          </a:p>
        </p:txBody>
      </p:sp>
      <p:sp>
        <p:nvSpPr>
          <p:cNvPr id="3" name="Text 1"/>
          <p:cNvSpPr/>
          <p:nvPr/>
        </p:nvSpPr>
        <p:spPr>
          <a:xfrm>
            <a:off x="502920" y="137160"/>
            <a:ext cx="6217920" cy="201168"/>
          </a:xfrm>
          <a:prstGeom prst="rect">
            <a:avLst/>
          </a:prstGeom>
          <a:noFill/>
          <a:ln/>
        </p:spPr>
        <p:txBody>
          <a:bodyPr wrap="square" lIns="0" tIns="0" rIns="0" bIns="0" rtlCol="0" anchor="ctr"/>
          <a:lstStyle/>
          <a:p>
            <a:pPr marL="0" indent="0">
              <a:buNone/>
            </a:pPr>
            <a:r>
              <a:rPr lang="en-US" sz="950" b="1" dirty="0">
                <a:solidFill>
                  <a:srgbClr val="FFFFFF"/>
                </a:solidFill>
                <a:latin typeface="Aptos Display" pitchFamily="34" charset="0"/>
                <a:ea typeface="Aptos Display" pitchFamily="34" charset="-122"/>
                <a:cs typeface="Aptos Display" pitchFamily="34" charset="-120"/>
              </a:rPr>
              <a:t>11. FAQ</a:t>
            </a:r>
            <a:endParaRPr lang="en-US" sz="950" dirty="0"/>
          </a:p>
        </p:txBody>
      </p:sp>
      <p:sp>
        <p:nvSpPr>
          <p:cNvPr id="4" name="Text 2"/>
          <p:cNvSpPr/>
          <p:nvPr/>
        </p:nvSpPr>
        <p:spPr>
          <a:xfrm>
            <a:off x="8823960" y="146304"/>
            <a:ext cx="2057400" cy="182880"/>
          </a:xfrm>
          <a:prstGeom prst="rect">
            <a:avLst/>
          </a:prstGeom>
          <a:noFill/>
          <a:ln/>
        </p:spPr>
        <p:txBody>
          <a:bodyPr wrap="square" lIns="0" tIns="0" rIns="0" bIns="0" rtlCol="0" anchor="ctr"/>
          <a:lstStyle/>
          <a:p>
            <a:pPr marL="0" indent="0" algn="r">
              <a:buNone/>
            </a:pPr>
            <a:r>
              <a:rPr lang="en-US" sz="680" dirty="0">
                <a:solidFill>
                  <a:srgbClr val="BAC7DA"/>
                </a:solidFill>
                <a:latin typeface="Aptos" pitchFamily="34" charset="0"/>
                <a:ea typeface="Aptos" pitchFamily="34" charset="-122"/>
                <a:cs typeface="Aptos" pitchFamily="34" charset="-120"/>
              </a:rPr>
              <a:t>MTF Time Navigator Standard</a:t>
            </a:r>
            <a:endParaRPr lang="en-US" sz="680" dirty="0"/>
          </a:p>
        </p:txBody>
      </p:sp>
      <p:pic>
        <p:nvPicPr>
          <p:cNvPr id="5" name="Image 0" descr="/mnt/data/logo_crop.png"/>
          <p:cNvPicPr>
            <a:picLocks noChangeAspect="1"/>
          </p:cNvPicPr>
          <p:nvPr/>
        </p:nvPicPr>
        <p:blipFill>
          <a:blip r:embed="rId3"/>
          <a:stretch>
            <a:fillRect/>
          </a:stretch>
        </p:blipFill>
        <p:spPr>
          <a:xfrm>
            <a:off x="10954512" y="36576"/>
            <a:ext cx="841248" cy="384048"/>
          </a:xfrm>
          <a:prstGeom prst="rect">
            <a:avLst/>
          </a:prstGeom>
        </p:spPr>
      </p:pic>
      <p:sp>
        <p:nvSpPr>
          <p:cNvPr id="6" name="Text 3"/>
          <p:cNvSpPr/>
          <p:nvPr/>
        </p:nvSpPr>
        <p:spPr>
          <a:xfrm>
            <a:off x="11722608" y="6592824"/>
            <a:ext cx="320040" cy="118872"/>
          </a:xfrm>
          <a:prstGeom prst="rect">
            <a:avLst/>
          </a:prstGeom>
          <a:noFill/>
          <a:ln/>
        </p:spPr>
        <p:txBody>
          <a:bodyPr wrap="square" lIns="0" tIns="0" rIns="0" bIns="0" rtlCol="0" anchor="ctr"/>
          <a:lstStyle/>
          <a:p>
            <a:pPr marL="0" indent="0" algn="r">
              <a:buNone/>
            </a:pPr>
            <a:r>
              <a:rPr lang="en-US" sz="550" dirty="0">
                <a:solidFill>
                  <a:srgbClr val="8A97A8"/>
                </a:solidFill>
              </a:rPr>
              <a:t>Page 10</a:t>
            </a:r>
            <a:endParaRPr lang="en-US" sz="550" dirty="0"/>
          </a:p>
        </p:txBody>
      </p:sp>
      <p:sp>
        <p:nvSpPr>
          <p:cNvPr id="7" name="Text 4"/>
          <p:cNvSpPr/>
          <p:nvPr/>
        </p:nvSpPr>
        <p:spPr>
          <a:xfrm>
            <a:off x="502920" y="6592824"/>
            <a:ext cx="3474720" cy="128016"/>
          </a:xfrm>
          <a:prstGeom prst="rect">
            <a:avLst/>
          </a:prstGeom>
          <a:noFill/>
          <a:ln/>
        </p:spPr>
        <p:txBody>
          <a:bodyPr wrap="square" lIns="0" tIns="0" rIns="0" bIns="0" rtlCol="0" anchor="ctr">
            <a:normAutofit/>
          </a:bodyPr>
          <a:lstStyle/>
          <a:p>
            <a:pPr marL="0" indent="0">
              <a:buNone/>
            </a:pPr>
            <a:r>
              <a:rPr sz="550">
                <a:solidFill>
                  <a:srgbClr val="8A97A8"/>
                </a:solidFill>
              </a:rPr>
              <a:t>MTF Time Navigator User Manual  |  Japanese Edition</a:t>
            </a:r>
            <a:endParaRPr lang="en-US" sz="550" dirty="0"/>
          </a:p>
        </p:txBody>
      </p:sp>
      <p:sp>
        <p:nvSpPr>
          <p:cNvPr id="8" name="Text 5"/>
          <p:cNvSpPr/>
          <p:nvPr/>
        </p:nvSpPr>
        <p:spPr>
          <a:xfrm>
            <a:off x="502920" y="749808"/>
            <a:ext cx="6309360" cy="320040"/>
          </a:xfrm>
          <a:prstGeom prst="rect">
            <a:avLst/>
          </a:prstGeom>
          <a:noFill/>
          <a:ln/>
        </p:spPr>
        <p:txBody>
          <a:bodyPr wrap="square" lIns="0" tIns="0" rIns="0" bIns="0" rtlCol="0" anchor="ctr"/>
          <a:lstStyle/>
          <a:p>
            <a:pPr marL="0" indent="0">
              <a:buNone/>
            </a:pPr>
            <a:r>
              <a:rPr lang="en-US" sz="2300" b="1" dirty="0">
                <a:solidFill>
                  <a:srgbClr val="0E1A2B"/>
                </a:solidFill>
                <a:latin typeface="Aptos Display" pitchFamily="34" charset="0"/>
                <a:ea typeface="Aptos Display" pitchFamily="34" charset="-122"/>
                <a:cs typeface="Aptos Display" pitchFamily="34" charset="-120"/>
              </a:rPr>
              <a:t>FAQ</a:t>
            </a:r>
            <a:endParaRPr lang="en-US" sz="2300" dirty="0"/>
          </a:p>
        </p:txBody>
      </p:sp>
      <p:sp>
        <p:nvSpPr>
          <p:cNvPr id="9" name="Text 6"/>
          <p:cNvSpPr/>
          <p:nvPr/>
        </p:nvSpPr>
        <p:spPr>
          <a:xfrm>
            <a:off x="512064" y="1115568"/>
            <a:ext cx="7315200" cy="219456"/>
          </a:xfrm>
          <a:prstGeom prst="rect">
            <a:avLst/>
          </a:prstGeom>
          <a:noFill/>
          <a:ln/>
        </p:spPr>
        <p:txBody>
          <a:bodyPr wrap="square" lIns="0" tIns="0" rIns="0" bIns="0" rtlCol="0" anchor="ctr">
            <a:normAutofit/>
          </a:bodyPr>
          <a:lstStyle/>
          <a:p>
            <a:pPr marL="0" indent="0">
              <a:buNone/>
            </a:pPr>
            <a:r>
              <a:rPr sz="1150" b="1">
                <a:solidFill>
                  <a:srgbClr val="1A75FF"/>
                </a:solidFill>
                <a:latin typeface="Yu Gothic"/>
              </a:rPr>
              <a:t>よくある質問です。</a:t>
            </a:r>
            <a:endParaRPr lang="en-US" sz="1150" dirty="0"/>
          </a:p>
        </p:txBody>
      </p:sp>
      <p:sp>
        <p:nvSpPr>
          <p:cNvPr id="10" name="Shape 7"/>
          <p:cNvSpPr/>
          <p:nvPr/>
        </p:nvSpPr>
        <p:spPr>
          <a:xfrm>
            <a:off x="658368" y="1463040"/>
            <a:ext cx="10881360" cy="960120"/>
          </a:xfrm>
          <a:prstGeom prst="roundRect">
            <a:avLst>
              <a:gd name="adj" fmla="val 11429"/>
            </a:avLst>
          </a:prstGeom>
          <a:solidFill>
            <a:srgbClr val="FFFFFF"/>
          </a:solidFill>
          <a:ln w="12700">
            <a:solidFill>
              <a:srgbClr val="D6DEE8"/>
            </a:solidFill>
            <a:prstDash val="solid"/>
          </a:ln>
        </p:spPr>
        <p:txBody>
          <a:bodyPr/>
          <a:lstStyle/>
          <a:p>
            <a:endParaRPr/>
          </a:p>
        </p:txBody>
      </p:sp>
      <p:sp>
        <p:nvSpPr>
          <p:cNvPr id="11" name="Shape 8"/>
          <p:cNvSpPr/>
          <p:nvPr/>
        </p:nvSpPr>
        <p:spPr>
          <a:xfrm>
            <a:off x="658368" y="1572768"/>
            <a:ext cx="54864" cy="740664"/>
          </a:xfrm>
          <a:prstGeom prst="rect">
            <a:avLst/>
          </a:prstGeom>
          <a:solidFill>
            <a:srgbClr val="16A8F8"/>
          </a:solidFill>
          <a:ln w="12700">
            <a:solidFill>
              <a:srgbClr val="16A8F8"/>
            </a:solidFill>
            <a:prstDash val="solid"/>
          </a:ln>
        </p:spPr>
        <p:txBody>
          <a:bodyPr/>
          <a:lstStyle/>
          <a:p>
            <a:endParaRPr/>
          </a:p>
        </p:txBody>
      </p:sp>
      <p:sp>
        <p:nvSpPr>
          <p:cNvPr id="12" name="Text 9"/>
          <p:cNvSpPr/>
          <p:nvPr/>
        </p:nvSpPr>
        <p:spPr>
          <a:xfrm>
            <a:off x="859536" y="1627632"/>
            <a:ext cx="1056132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Q1. 古い日付へ移動できないのはなぜですか？</a:t>
            </a:r>
            <a:endParaRPr lang="en-US" sz="1050" dirty="0"/>
          </a:p>
        </p:txBody>
      </p:sp>
      <p:sp>
        <p:nvSpPr>
          <p:cNvPr id="13" name="Text 10"/>
          <p:cNvSpPr/>
          <p:nvPr/>
        </p:nvSpPr>
        <p:spPr>
          <a:xfrm>
            <a:off x="859536" y="1920240"/>
            <a:ext cx="10533888" cy="393192"/>
          </a:xfrm>
          <a:prstGeom prst="rect">
            <a:avLst/>
          </a:prstGeom>
          <a:noFill/>
          <a:ln/>
        </p:spPr>
        <p:txBody>
          <a:bodyPr wrap="square" lIns="0" tIns="0" rIns="0" bIns="0" rtlCol="0" anchor="t">
            <a:normAutofit/>
          </a:bodyPr>
          <a:lstStyle/>
          <a:p>
            <a:pPr marL="0" indent="0">
              <a:buNone/>
            </a:pPr>
            <a:r>
              <a:rPr sz="750">
                <a:solidFill>
                  <a:srgbClr val="142033"/>
                </a:solidFill>
                <a:latin typeface="Yu Gothic"/>
              </a:rPr>
              <a:t>移動できる日付は、ご利用のブローカーが提供しているヒストリカルデータの範囲に依存します。M15やM5などの下位足は、H4などの上位足より履歴が短い場合があります。詳しく知りたい場合は、ご利用のブローカーへお問い合わせください。</a:t>
            </a:r>
            <a:endParaRPr lang="en-US" sz="820" dirty="0"/>
          </a:p>
        </p:txBody>
      </p:sp>
      <p:sp>
        <p:nvSpPr>
          <p:cNvPr id="14" name="Shape 11"/>
          <p:cNvSpPr/>
          <p:nvPr/>
        </p:nvSpPr>
        <p:spPr>
          <a:xfrm>
            <a:off x="658368" y="2606040"/>
            <a:ext cx="10881360" cy="804672"/>
          </a:xfrm>
          <a:prstGeom prst="roundRect">
            <a:avLst>
              <a:gd name="adj" fmla="val 13636"/>
            </a:avLst>
          </a:prstGeom>
          <a:solidFill>
            <a:srgbClr val="FFFFFF"/>
          </a:solidFill>
          <a:ln w="12700">
            <a:solidFill>
              <a:srgbClr val="D6DEE8"/>
            </a:solidFill>
            <a:prstDash val="solid"/>
          </a:ln>
        </p:spPr>
        <p:txBody>
          <a:bodyPr/>
          <a:lstStyle/>
          <a:p>
            <a:endParaRPr/>
          </a:p>
        </p:txBody>
      </p:sp>
      <p:sp>
        <p:nvSpPr>
          <p:cNvPr id="15" name="Shape 12"/>
          <p:cNvSpPr/>
          <p:nvPr/>
        </p:nvSpPr>
        <p:spPr>
          <a:xfrm>
            <a:off x="658368" y="2715768"/>
            <a:ext cx="54864" cy="585216"/>
          </a:xfrm>
          <a:prstGeom prst="rect">
            <a:avLst/>
          </a:prstGeom>
          <a:solidFill>
            <a:srgbClr val="1A75FF"/>
          </a:solidFill>
          <a:ln w="12700">
            <a:solidFill>
              <a:srgbClr val="1A75FF"/>
            </a:solidFill>
            <a:prstDash val="solid"/>
          </a:ln>
        </p:spPr>
        <p:txBody>
          <a:bodyPr/>
          <a:lstStyle/>
          <a:p>
            <a:endParaRPr/>
          </a:p>
        </p:txBody>
      </p:sp>
      <p:sp>
        <p:nvSpPr>
          <p:cNvPr id="16" name="Text 13"/>
          <p:cNvSpPr/>
          <p:nvPr/>
        </p:nvSpPr>
        <p:spPr>
          <a:xfrm>
            <a:off x="859536" y="2770632"/>
            <a:ext cx="1056132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Q2. MARKが動作しません。</a:t>
            </a:r>
            <a:endParaRPr lang="en-US" sz="1050" dirty="0"/>
          </a:p>
        </p:txBody>
      </p:sp>
      <p:sp>
        <p:nvSpPr>
          <p:cNvPr id="17" name="Text 14"/>
          <p:cNvSpPr/>
          <p:nvPr/>
        </p:nvSpPr>
        <p:spPr>
          <a:xfrm>
            <a:off x="859536" y="3063240"/>
            <a:ext cx="10533888" cy="237744"/>
          </a:xfrm>
          <a:prstGeom prst="rect">
            <a:avLst/>
          </a:prstGeom>
          <a:noFill/>
          <a:ln/>
        </p:spPr>
        <p:txBody>
          <a:bodyPr wrap="square" lIns="0" tIns="0" rIns="0" bIns="0" rtlCol="0" anchor="t">
            <a:normAutofit/>
          </a:bodyPr>
          <a:lstStyle/>
          <a:p>
            <a:pPr marL="0" indent="0">
              <a:buNone/>
            </a:pPr>
            <a:r>
              <a:rPr sz="820">
                <a:solidFill>
                  <a:srgbClr val="142033"/>
                </a:solidFill>
                <a:latin typeface="Yu Gothic"/>
              </a:rPr>
              <a:t>MARKをクリックしたあと、垂直線ツールを選択し、チャート上へ垂直線を配置してください。</a:t>
            </a:r>
            <a:endParaRPr lang="en-US" sz="880" dirty="0"/>
          </a:p>
        </p:txBody>
      </p:sp>
      <p:sp>
        <p:nvSpPr>
          <p:cNvPr id="18" name="Shape 15"/>
          <p:cNvSpPr/>
          <p:nvPr/>
        </p:nvSpPr>
        <p:spPr>
          <a:xfrm>
            <a:off x="658368" y="3593592"/>
            <a:ext cx="10881360" cy="804672"/>
          </a:xfrm>
          <a:prstGeom prst="roundRect">
            <a:avLst>
              <a:gd name="adj" fmla="val 13636"/>
            </a:avLst>
          </a:prstGeom>
          <a:solidFill>
            <a:srgbClr val="FFFFFF"/>
          </a:solidFill>
          <a:ln w="12700">
            <a:solidFill>
              <a:srgbClr val="D6DEE8"/>
            </a:solidFill>
            <a:prstDash val="solid"/>
          </a:ln>
        </p:spPr>
        <p:txBody>
          <a:bodyPr/>
          <a:lstStyle/>
          <a:p>
            <a:endParaRPr/>
          </a:p>
        </p:txBody>
      </p:sp>
      <p:sp>
        <p:nvSpPr>
          <p:cNvPr id="19" name="Shape 16"/>
          <p:cNvSpPr/>
          <p:nvPr/>
        </p:nvSpPr>
        <p:spPr>
          <a:xfrm>
            <a:off x="658368" y="3703320"/>
            <a:ext cx="54864" cy="585216"/>
          </a:xfrm>
          <a:prstGeom prst="rect">
            <a:avLst/>
          </a:prstGeom>
          <a:solidFill>
            <a:srgbClr val="16A8F8"/>
          </a:solidFill>
          <a:ln w="12700">
            <a:solidFill>
              <a:srgbClr val="16A8F8"/>
            </a:solidFill>
            <a:prstDash val="solid"/>
          </a:ln>
        </p:spPr>
        <p:txBody>
          <a:bodyPr/>
          <a:lstStyle/>
          <a:p>
            <a:endParaRPr/>
          </a:p>
        </p:txBody>
      </p:sp>
      <p:sp>
        <p:nvSpPr>
          <p:cNvPr id="20" name="Text 17"/>
          <p:cNvSpPr/>
          <p:nvPr/>
        </p:nvSpPr>
        <p:spPr>
          <a:xfrm>
            <a:off x="859536" y="3758184"/>
            <a:ext cx="1056132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Q3. GOがいつも00:00へ移動するのはなぜですか？</a:t>
            </a:r>
            <a:endParaRPr lang="en-US" sz="1050" dirty="0"/>
          </a:p>
        </p:txBody>
      </p:sp>
      <p:sp>
        <p:nvSpPr>
          <p:cNvPr id="21" name="Text 18"/>
          <p:cNvSpPr/>
          <p:nvPr/>
        </p:nvSpPr>
        <p:spPr>
          <a:xfrm>
            <a:off x="859536" y="4050792"/>
            <a:ext cx="10533888" cy="237744"/>
          </a:xfrm>
          <a:prstGeom prst="rect">
            <a:avLst/>
          </a:prstGeom>
          <a:noFill/>
          <a:ln/>
        </p:spPr>
        <p:txBody>
          <a:bodyPr wrap="square" lIns="0" tIns="0" rIns="0" bIns="0" rtlCol="0" anchor="t">
            <a:normAutofit/>
          </a:bodyPr>
          <a:lstStyle/>
          <a:p>
            <a:pPr marL="0" indent="0">
              <a:buNone/>
            </a:pPr>
            <a:r>
              <a:rPr sz="750">
                <a:solidFill>
                  <a:srgbClr val="142033"/>
                </a:solidFill>
                <a:latin typeface="Yu Gothic"/>
              </a:rPr>
              <a:t>GOは、選択した取引日の開始時刻（00:00）へ移動するよう設計されています。開発者自身が、毎回時刻まで入力する手間を減らしたいと感じたことが、この仕様の理由です。</a:t>
            </a:r>
            <a:endParaRPr lang="en-US" sz="880" dirty="0"/>
          </a:p>
        </p:txBody>
      </p:sp>
      <p:sp>
        <p:nvSpPr>
          <p:cNvPr id="22" name="Shape 19"/>
          <p:cNvSpPr/>
          <p:nvPr/>
        </p:nvSpPr>
        <p:spPr>
          <a:xfrm>
            <a:off x="658368" y="4581144"/>
            <a:ext cx="10881360" cy="804672"/>
          </a:xfrm>
          <a:prstGeom prst="roundRect">
            <a:avLst>
              <a:gd name="adj" fmla="val 13636"/>
            </a:avLst>
          </a:prstGeom>
          <a:solidFill>
            <a:srgbClr val="FFFFFF"/>
          </a:solidFill>
          <a:ln w="12700">
            <a:solidFill>
              <a:srgbClr val="D6DEE8"/>
            </a:solidFill>
            <a:prstDash val="solid"/>
          </a:ln>
        </p:spPr>
        <p:txBody>
          <a:bodyPr/>
          <a:lstStyle/>
          <a:p>
            <a:endParaRPr/>
          </a:p>
        </p:txBody>
      </p:sp>
      <p:sp>
        <p:nvSpPr>
          <p:cNvPr id="23" name="Shape 20"/>
          <p:cNvSpPr/>
          <p:nvPr/>
        </p:nvSpPr>
        <p:spPr>
          <a:xfrm>
            <a:off x="658368" y="4690872"/>
            <a:ext cx="54864" cy="585216"/>
          </a:xfrm>
          <a:prstGeom prst="rect">
            <a:avLst/>
          </a:prstGeom>
          <a:solidFill>
            <a:srgbClr val="1A75FF"/>
          </a:solidFill>
          <a:ln w="12700">
            <a:solidFill>
              <a:srgbClr val="1A75FF"/>
            </a:solidFill>
            <a:prstDash val="solid"/>
          </a:ln>
        </p:spPr>
        <p:txBody>
          <a:bodyPr/>
          <a:lstStyle/>
          <a:p>
            <a:endParaRPr/>
          </a:p>
        </p:txBody>
      </p:sp>
      <p:sp>
        <p:nvSpPr>
          <p:cNvPr id="24" name="Text 21"/>
          <p:cNvSpPr/>
          <p:nvPr/>
        </p:nvSpPr>
        <p:spPr>
          <a:xfrm>
            <a:off x="859536" y="4745736"/>
            <a:ext cx="1056132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Q4. 同じ通貨ペアに複数インスタンスを使えますか？</a:t>
            </a:r>
            <a:endParaRPr lang="en-US" sz="1050" dirty="0"/>
          </a:p>
        </p:txBody>
      </p:sp>
      <p:sp>
        <p:nvSpPr>
          <p:cNvPr id="25" name="Text 22"/>
          <p:cNvSpPr/>
          <p:nvPr/>
        </p:nvSpPr>
        <p:spPr>
          <a:xfrm>
            <a:off x="859536" y="5038344"/>
            <a:ext cx="10533888" cy="237744"/>
          </a:xfrm>
          <a:prstGeom prst="rect">
            <a:avLst/>
          </a:prstGeom>
          <a:noFill/>
          <a:ln/>
        </p:spPr>
        <p:txBody>
          <a:bodyPr wrap="square" lIns="0" tIns="0" rIns="0" bIns="0" rtlCol="0" anchor="t">
            <a:normAutofit/>
          </a:bodyPr>
          <a:lstStyle/>
          <a:p>
            <a:pPr marL="0" indent="0">
              <a:buNone/>
            </a:pPr>
            <a:r>
              <a:rPr sz="750">
                <a:solidFill>
                  <a:srgbClr val="142033"/>
                </a:solidFill>
                <a:latin typeface="Yu Gothic"/>
              </a:rPr>
              <a:t>Standard版では、1通貨ペアにつき1インスタンスで使用することを推奨します。同一通貨ペアへ複数適用した場合、同期競合や予期しない動作が発生する可能性があります。</a:t>
            </a:r>
            <a:endParaRPr lang="en-US" sz="88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493776"/>
          </a:xfrm>
          <a:prstGeom prst="rect">
            <a:avLst/>
          </a:prstGeom>
          <a:solidFill>
            <a:srgbClr val="0E1A2B"/>
          </a:solidFill>
          <a:ln w="12700">
            <a:solidFill>
              <a:srgbClr val="0E1A2B"/>
            </a:solidFill>
            <a:prstDash val="solid"/>
          </a:ln>
        </p:spPr>
        <p:txBody>
          <a:bodyPr/>
          <a:lstStyle/>
          <a:p>
            <a:endParaRPr/>
          </a:p>
        </p:txBody>
      </p:sp>
      <p:sp>
        <p:nvSpPr>
          <p:cNvPr id="3" name="Text 1"/>
          <p:cNvSpPr/>
          <p:nvPr/>
        </p:nvSpPr>
        <p:spPr>
          <a:xfrm>
            <a:off x="502920" y="137160"/>
            <a:ext cx="6217920" cy="201168"/>
          </a:xfrm>
          <a:prstGeom prst="rect">
            <a:avLst/>
          </a:prstGeom>
          <a:noFill/>
          <a:ln/>
        </p:spPr>
        <p:txBody>
          <a:bodyPr wrap="square" lIns="0" tIns="0" rIns="0" bIns="0" rtlCol="0" anchor="ctr">
            <a:normAutofit/>
          </a:bodyPr>
          <a:lstStyle/>
          <a:p>
            <a:pPr marL="0" indent="0">
              <a:buNone/>
            </a:pPr>
            <a:r>
              <a:rPr sz="950" b="1" dirty="0">
                <a:solidFill>
                  <a:srgbClr val="FFFFFF"/>
                </a:solidFill>
                <a:latin typeface="Yu Gothic"/>
              </a:rPr>
              <a:t>1</a:t>
            </a:r>
            <a:r>
              <a:rPr lang="en-US" sz="950" b="1" dirty="0">
                <a:solidFill>
                  <a:srgbClr val="FFFFFF"/>
                </a:solidFill>
                <a:latin typeface="Yu Gothic"/>
              </a:rPr>
              <a:t>2</a:t>
            </a:r>
            <a:r>
              <a:rPr sz="950" b="1" dirty="0">
                <a:solidFill>
                  <a:srgbClr val="FFFFFF"/>
                </a:solidFill>
                <a:latin typeface="Yu Gothic"/>
              </a:rPr>
              <a:t>. </a:t>
            </a:r>
            <a:r>
              <a:rPr sz="950" b="1" dirty="0" err="1">
                <a:solidFill>
                  <a:srgbClr val="FFFFFF"/>
                </a:solidFill>
                <a:latin typeface="Yu Gothic"/>
              </a:rPr>
              <a:t>サポート</a:t>
            </a:r>
            <a:endParaRPr lang="en-US" sz="950" dirty="0"/>
          </a:p>
        </p:txBody>
      </p:sp>
      <p:sp>
        <p:nvSpPr>
          <p:cNvPr id="4" name="Text 2"/>
          <p:cNvSpPr/>
          <p:nvPr/>
        </p:nvSpPr>
        <p:spPr>
          <a:xfrm>
            <a:off x="8823960" y="146304"/>
            <a:ext cx="2057400" cy="182880"/>
          </a:xfrm>
          <a:prstGeom prst="rect">
            <a:avLst/>
          </a:prstGeom>
          <a:noFill/>
          <a:ln/>
        </p:spPr>
        <p:txBody>
          <a:bodyPr wrap="square" lIns="0" tIns="0" rIns="0" bIns="0" rtlCol="0" anchor="ctr"/>
          <a:lstStyle/>
          <a:p>
            <a:pPr marL="0" indent="0" algn="r">
              <a:buNone/>
            </a:pPr>
            <a:r>
              <a:rPr lang="en-US" sz="680" dirty="0">
                <a:solidFill>
                  <a:srgbClr val="BAC7DA"/>
                </a:solidFill>
                <a:latin typeface="Aptos" pitchFamily="34" charset="0"/>
                <a:ea typeface="Aptos" pitchFamily="34" charset="-122"/>
                <a:cs typeface="Aptos" pitchFamily="34" charset="-120"/>
              </a:rPr>
              <a:t>MTF Time Navigator Standard</a:t>
            </a:r>
            <a:endParaRPr lang="en-US" sz="680" dirty="0"/>
          </a:p>
        </p:txBody>
      </p:sp>
      <p:pic>
        <p:nvPicPr>
          <p:cNvPr id="5" name="Image 0" descr="/mnt/data/logo_crop.png"/>
          <p:cNvPicPr>
            <a:picLocks noChangeAspect="1"/>
          </p:cNvPicPr>
          <p:nvPr/>
        </p:nvPicPr>
        <p:blipFill>
          <a:blip r:embed="rId3"/>
          <a:stretch>
            <a:fillRect/>
          </a:stretch>
        </p:blipFill>
        <p:spPr>
          <a:xfrm>
            <a:off x="10954512" y="36576"/>
            <a:ext cx="841248" cy="384048"/>
          </a:xfrm>
          <a:prstGeom prst="rect">
            <a:avLst/>
          </a:prstGeom>
        </p:spPr>
      </p:pic>
      <p:sp>
        <p:nvSpPr>
          <p:cNvPr id="6" name="Text 3"/>
          <p:cNvSpPr/>
          <p:nvPr/>
        </p:nvSpPr>
        <p:spPr>
          <a:xfrm>
            <a:off x="11722608" y="6592824"/>
            <a:ext cx="320040" cy="118872"/>
          </a:xfrm>
          <a:prstGeom prst="rect">
            <a:avLst/>
          </a:prstGeom>
          <a:noFill/>
          <a:ln/>
        </p:spPr>
        <p:txBody>
          <a:bodyPr wrap="square" lIns="0" tIns="0" rIns="0" bIns="0" rtlCol="0" anchor="ctr"/>
          <a:lstStyle/>
          <a:p>
            <a:pPr marL="0" indent="0" algn="r">
              <a:buNone/>
            </a:pPr>
            <a:r>
              <a:rPr lang="en-US" sz="550" dirty="0">
                <a:solidFill>
                  <a:srgbClr val="8A97A8"/>
                </a:solidFill>
              </a:rPr>
              <a:t>Page 11</a:t>
            </a:r>
            <a:endParaRPr lang="en-US" sz="550" dirty="0"/>
          </a:p>
        </p:txBody>
      </p:sp>
      <p:sp>
        <p:nvSpPr>
          <p:cNvPr id="7" name="Text 4"/>
          <p:cNvSpPr/>
          <p:nvPr/>
        </p:nvSpPr>
        <p:spPr>
          <a:xfrm>
            <a:off x="502920" y="6592824"/>
            <a:ext cx="3474720" cy="128016"/>
          </a:xfrm>
          <a:prstGeom prst="rect">
            <a:avLst/>
          </a:prstGeom>
          <a:noFill/>
          <a:ln/>
        </p:spPr>
        <p:txBody>
          <a:bodyPr wrap="square" lIns="0" tIns="0" rIns="0" bIns="0" rtlCol="0" anchor="ctr">
            <a:normAutofit/>
          </a:bodyPr>
          <a:lstStyle/>
          <a:p>
            <a:pPr marL="0" indent="0">
              <a:buNone/>
            </a:pPr>
            <a:r>
              <a:rPr sz="550">
                <a:solidFill>
                  <a:srgbClr val="8A97A8"/>
                </a:solidFill>
              </a:rPr>
              <a:t>MTF Time Navigator User Manual  |  Japanese Edition</a:t>
            </a:r>
            <a:endParaRPr lang="en-US" sz="550" dirty="0"/>
          </a:p>
        </p:txBody>
      </p:sp>
      <p:sp>
        <p:nvSpPr>
          <p:cNvPr id="8" name="Text 5"/>
          <p:cNvSpPr/>
          <p:nvPr/>
        </p:nvSpPr>
        <p:spPr>
          <a:xfrm>
            <a:off x="502920" y="749808"/>
            <a:ext cx="6309360" cy="320040"/>
          </a:xfrm>
          <a:prstGeom prst="rect">
            <a:avLst/>
          </a:prstGeom>
          <a:noFill/>
          <a:ln/>
        </p:spPr>
        <p:txBody>
          <a:bodyPr wrap="square" lIns="0" tIns="0" rIns="0" bIns="0" rtlCol="0" anchor="ctr">
            <a:normAutofit lnSpcReduction="10000"/>
          </a:bodyPr>
          <a:lstStyle/>
          <a:p>
            <a:pPr marL="0" indent="0">
              <a:buNone/>
            </a:pPr>
            <a:r>
              <a:rPr sz="2200" b="1">
                <a:solidFill>
                  <a:srgbClr val="0E1A2B"/>
                </a:solidFill>
                <a:latin typeface="Yu Gothic"/>
              </a:rPr>
              <a:t>サポート</a:t>
            </a:r>
            <a:endParaRPr lang="en-US" sz="2300" dirty="0"/>
          </a:p>
        </p:txBody>
      </p:sp>
      <p:sp>
        <p:nvSpPr>
          <p:cNvPr id="9" name="Text 6"/>
          <p:cNvSpPr/>
          <p:nvPr/>
        </p:nvSpPr>
        <p:spPr>
          <a:xfrm>
            <a:off x="512064" y="1115568"/>
            <a:ext cx="7315200" cy="219456"/>
          </a:xfrm>
          <a:prstGeom prst="rect">
            <a:avLst/>
          </a:prstGeom>
          <a:noFill/>
          <a:ln/>
        </p:spPr>
        <p:txBody>
          <a:bodyPr wrap="square" lIns="0" tIns="0" rIns="0" bIns="0" rtlCol="0" anchor="ctr">
            <a:normAutofit/>
          </a:bodyPr>
          <a:lstStyle/>
          <a:p>
            <a:pPr marL="0" indent="0">
              <a:buNone/>
            </a:pPr>
            <a:r>
              <a:rPr sz="1150" b="1">
                <a:solidFill>
                  <a:srgbClr val="1A75FF"/>
                </a:solidFill>
                <a:latin typeface="Yu Gothic"/>
              </a:rPr>
              <a:t>製品情報とお問い合わせ先です。</a:t>
            </a:r>
            <a:endParaRPr lang="en-US" sz="1150" dirty="0"/>
          </a:p>
        </p:txBody>
      </p:sp>
      <p:sp>
        <p:nvSpPr>
          <p:cNvPr id="10" name="Shape 7"/>
          <p:cNvSpPr/>
          <p:nvPr/>
        </p:nvSpPr>
        <p:spPr>
          <a:xfrm>
            <a:off x="658368" y="1463040"/>
            <a:ext cx="5166360" cy="960120"/>
          </a:xfrm>
          <a:prstGeom prst="roundRect">
            <a:avLst>
              <a:gd name="adj" fmla="val 11429"/>
            </a:avLst>
          </a:prstGeom>
          <a:solidFill>
            <a:srgbClr val="FFFFFF"/>
          </a:solidFill>
          <a:ln w="12700">
            <a:solidFill>
              <a:srgbClr val="D6DEE8"/>
            </a:solidFill>
            <a:prstDash val="solid"/>
          </a:ln>
        </p:spPr>
        <p:txBody>
          <a:bodyPr/>
          <a:lstStyle/>
          <a:p>
            <a:endParaRPr/>
          </a:p>
        </p:txBody>
      </p:sp>
      <p:sp>
        <p:nvSpPr>
          <p:cNvPr id="11" name="Shape 8"/>
          <p:cNvSpPr/>
          <p:nvPr/>
        </p:nvSpPr>
        <p:spPr>
          <a:xfrm>
            <a:off x="658368" y="1572768"/>
            <a:ext cx="54864" cy="740664"/>
          </a:xfrm>
          <a:prstGeom prst="rect">
            <a:avLst/>
          </a:prstGeom>
          <a:solidFill>
            <a:srgbClr val="16A8F8"/>
          </a:solidFill>
          <a:ln w="12700">
            <a:solidFill>
              <a:srgbClr val="16A8F8"/>
            </a:solidFill>
            <a:prstDash val="solid"/>
          </a:ln>
        </p:spPr>
        <p:txBody>
          <a:bodyPr/>
          <a:lstStyle/>
          <a:p>
            <a:endParaRPr/>
          </a:p>
        </p:txBody>
      </p:sp>
      <p:sp>
        <p:nvSpPr>
          <p:cNvPr id="12" name="Text 9"/>
          <p:cNvSpPr/>
          <p:nvPr/>
        </p:nvSpPr>
        <p:spPr>
          <a:xfrm>
            <a:off x="859536" y="1627632"/>
            <a:ext cx="484632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製品情報</a:t>
            </a:r>
            <a:endParaRPr lang="en-US" sz="1050" dirty="0"/>
          </a:p>
        </p:txBody>
      </p:sp>
      <p:sp>
        <p:nvSpPr>
          <p:cNvPr id="13" name="Text 10"/>
          <p:cNvSpPr/>
          <p:nvPr/>
        </p:nvSpPr>
        <p:spPr>
          <a:xfrm>
            <a:off x="859536" y="1920240"/>
            <a:ext cx="4818888" cy="393192"/>
          </a:xfrm>
          <a:prstGeom prst="rect">
            <a:avLst/>
          </a:prstGeom>
          <a:noFill/>
          <a:ln/>
        </p:spPr>
        <p:txBody>
          <a:bodyPr wrap="square" lIns="0" tIns="0" rIns="0" bIns="0" rtlCol="0" anchor="t">
            <a:normAutofit lnSpcReduction="10000"/>
          </a:bodyPr>
          <a:lstStyle/>
          <a:p>
            <a:pPr marL="0" indent="0">
              <a:buNone/>
            </a:pPr>
            <a:r>
              <a:rPr sz="910">
                <a:solidFill>
                  <a:srgbClr val="142033"/>
                </a:solidFill>
                <a:latin typeface="Yu Gothic"/>
              </a:rPr>
              <a:t>製品名：MTF Time Navigator Standard</a:t>
            </a:r>
            <a:endParaRPr lang="en-US" sz="960" dirty="0"/>
          </a:p>
          <a:p>
            <a:r>
              <a:rPr sz="910">
                <a:solidFill>
                  <a:srgbClr val="142033"/>
                </a:solidFill>
                <a:latin typeface="Yu Gothic"/>
              </a:rPr>
              <a:t>対応プラットフォーム：MetaTrader 5</a:t>
            </a:r>
          </a:p>
          <a:p>
            <a:r>
              <a:rPr sz="910">
                <a:solidFill>
                  <a:srgbClr val="142033"/>
                </a:solidFill>
                <a:latin typeface="Yu Gothic"/>
              </a:rPr>
              <a:t>エディション：Standard Edition</a:t>
            </a:r>
          </a:p>
        </p:txBody>
      </p:sp>
      <p:sp>
        <p:nvSpPr>
          <p:cNvPr id="14" name="Shape 11"/>
          <p:cNvSpPr/>
          <p:nvPr/>
        </p:nvSpPr>
        <p:spPr>
          <a:xfrm>
            <a:off x="6172200" y="1463040"/>
            <a:ext cx="5166360" cy="960120"/>
          </a:xfrm>
          <a:prstGeom prst="roundRect">
            <a:avLst>
              <a:gd name="adj" fmla="val 11429"/>
            </a:avLst>
          </a:prstGeom>
          <a:solidFill>
            <a:srgbClr val="FFFFFF"/>
          </a:solidFill>
          <a:ln w="12700">
            <a:solidFill>
              <a:srgbClr val="D6DEE8"/>
            </a:solidFill>
            <a:prstDash val="solid"/>
          </a:ln>
        </p:spPr>
        <p:txBody>
          <a:bodyPr/>
          <a:lstStyle/>
          <a:p>
            <a:endParaRPr/>
          </a:p>
        </p:txBody>
      </p:sp>
      <p:sp>
        <p:nvSpPr>
          <p:cNvPr id="15" name="Shape 12"/>
          <p:cNvSpPr/>
          <p:nvPr/>
        </p:nvSpPr>
        <p:spPr>
          <a:xfrm>
            <a:off x="6172200" y="1572768"/>
            <a:ext cx="54864" cy="740664"/>
          </a:xfrm>
          <a:prstGeom prst="rect">
            <a:avLst/>
          </a:prstGeom>
          <a:solidFill>
            <a:srgbClr val="1A75FF"/>
          </a:solidFill>
          <a:ln w="12700">
            <a:solidFill>
              <a:srgbClr val="1A75FF"/>
            </a:solidFill>
            <a:prstDash val="solid"/>
          </a:ln>
        </p:spPr>
        <p:txBody>
          <a:bodyPr/>
          <a:lstStyle/>
          <a:p>
            <a:endParaRPr/>
          </a:p>
        </p:txBody>
      </p:sp>
      <p:sp>
        <p:nvSpPr>
          <p:cNvPr id="16" name="Text 13"/>
          <p:cNvSpPr/>
          <p:nvPr/>
        </p:nvSpPr>
        <p:spPr>
          <a:xfrm>
            <a:off x="6373368" y="1627632"/>
            <a:ext cx="484632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サポート</a:t>
            </a:r>
            <a:endParaRPr lang="en-US" sz="1050" dirty="0"/>
          </a:p>
        </p:txBody>
      </p:sp>
      <p:sp>
        <p:nvSpPr>
          <p:cNvPr id="17" name="Text 14"/>
          <p:cNvSpPr/>
          <p:nvPr/>
        </p:nvSpPr>
        <p:spPr>
          <a:xfrm>
            <a:off x="6373368" y="1920240"/>
            <a:ext cx="4818888" cy="393192"/>
          </a:xfrm>
          <a:prstGeom prst="rect">
            <a:avLst/>
          </a:prstGeom>
          <a:noFill/>
          <a:ln/>
        </p:spPr>
        <p:txBody>
          <a:bodyPr wrap="square" lIns="0" tIns="0" rIns="0" bIns="0" rtlCol="0" anchor="t">
            <a:normAutofit/>
          </a:bodyPr>
          <a:lstStyle/>
          <a:p>
            <a:pPr marL="0" indent="0">
              <a:buNone/>
            </a:pPr>
            <a:r>
              <a:rPr sz="840">
                <a:solidFill>
                  <a:srgbClr val="142033"/>
                </a:solidFill>
                <a:latin typeface="Yu Gothic"/>
              </a:rPr>
              <a:t>ご質問やサポートが必要な場合は、MQL5の商品ページよりお問い合わせください。</a:t>
            </a:r>
            <a:endParaRPr lang="en-US" sz="900" dirty="0"/>
          </a:p>
        </p:txBody>
      </p:sp>
      <p:sp>
        <p:nvSpPr>
          <p:cNvPr id="18" name="Shape 15"/>
          <p:cNvSpPr/>
          <p:nvPr/>
        </p:nvSpPr>
        <p:spPr>
          <a:xfrm>
            <a:off x="658368" y="2697480"/>
            <a:ext cx="5166360" cy="960120"/>
          </a:xfrm>
          <a:prstGeom prst="roundRect">
            <a:avLst>
              <a:gd name="adj" fmla="val 11429"/>
            </a:avLst>
          </a:prstGeom>
          <a:solidFill>
            <a:srgbClr val="FFFFFF"/>
          </a:solidFill>
          <a:ln w="12700">
            <a:solidFill>
              <a:srgbClr val="D6DEE8"/>
            </a:solidFill>
            <a:prstDash val="solid"/>
          </a:ln>
        </p:spPr>
        <p:txBody>
          <a:bodyPr/>
          <a:lstStyle/>
          <a:p>
            <a:endParaRPr/>
          </a:p>
        </p:txBody>
      </p:sp>
      <p:sp>
        <p:nvSpPr>
          <p:cNvPr id="19" name="Shape 16"/>
          <p:cNvSpPr/>
          <p:nvPr/>
        </p:nvSpPr>
        <p:spPr>
          <a:xfrm>
            <a:off x="658368" y="2807208"/>
            <a:ext cx="54864" cy="740664"/>
          </a:xfrm>
          <a:prstGeom prst="rect">
            <a:avLst/>
          </a:prstGeom>
          <a:solidFill>
            <a:srgbClr val="16A34A"/>
          </a:solidFill>
          <a:ln w="12700">
            <a:solidFill>
              <a:srgbClr val="16A34A"/>
            </a:solidFill>
            <a:prstDash val="solid"/>
          </a:ln>
        </p:spPr>
        <p:txBody>
          <a:bodyPr/>
          <a:lstStyle/>
          <a:p>
            <a:endParaRPr/>
          </a:p>
        </p:txBody>
      </p:sp>
      <p:sp>
        <p:nvSpPr>
          <p:cNvPr id="20" name="Text 17"/>
          <p:cNvSpPr/>
          <p:nvPr/>
        </p:nvSpPr>
        <p:spPr>
          <a:xfrm>
            <a:off x="859536" y="2862072"/>
            <a:ext cx="484632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アップデート</a:t>
            </a:r>
            <a:endParaRPr lang="en-US" sz="1050" dirty="0"/>
          </a:p>
        </p:txBody>
      </p:sp>
      <p:sp>
        <p:nvSpPr>
          <p:cNvPr id="21" name="Text 18"/>
          <p:cNvSpPr/>
          <p:nvPr/>
        </p:nvSpPr>
        <p:spPr>
          <a:xfrm>
            <a:off x="859536" y="3154680"/>
            <a:ext cx="4818888" cy="393192"/>
          </a:xfrm>
          <a:prstGeom prst="rect">
            <a:avLst/>
          </a:prstGeom>
          <a:noFill/>
          <a:ln/>
        </p:spPr>
        <p:txBody>
          <a:bodyPr wrap="square" lIns="0" tIns="0" rIns="0" bIns="0" rtlCol="0" anchor="t">
            <a:normAutofit/>
          </a:bodyPr>
          <a:lstStyle/>
          <a:p>
            <a:pPr marL="0" indent="0">
              <a:buNone/>
            </a:pPr>
            <a:r>
              <a:rPr sz="840" dirty="0" err="1">
                <a:solidFill>
                  <a:srgbClr val="142033"/>
                </a:solidFill>
                <a:latin typeface="Yu Gothic"/>
              </a:rPr>
              <a:t>今後のアップデートでは、ユーザーからのフィードバックをもとに、新機能や改善を追加する予定です</a:t>
            </a:r>
            <a:r>
              <a:rPr sz="840" dirty="0">
                <a:solidFill>
                  <a:srgbClr val="142033"/>
                </a:solidFill>
                <a:latin typeface="Yu Gothic"/>
              </a:rPr>
              <a:t>。</a:t>
            </a:r>
            <a:endParaRPr lang="en-US" sz="900" dirty="0"/>
          </a:p>
        </p:txBody>
      </p:sp>
      <p:sp>
        <p:nvSpPr>
          <p:cNvPr id="22" name="Shape 19"/>
          <p:cNvSpPr/>
          <p:nvPr/>
        </p:nvSpPr>
        <p:spPr>
          <a:xfrm>
            <a:off x="6172200" y="2697480"/>
            <a:ext cx="5166360" cy="960120"/>
          </a:xfrm>
          <a:prstGeom prst="roundRect">
            <a:avLst>
              <a:gd name="adj" fmla="val 11429"/>
            </a:avLst>
          </a:prstGeom>
          <a:solidFill>
            <a:srgbClr val="FFFFFF"/>
          </a:solidFill>
          <a:ln w="12700">
            <a:solidFill>
              <a:srgbClr val="D6DEE8"/>
            </a:solidFill>
            <a:prstDash val="solid"/>
          </a:ln>
        </p:spPr>
        <p:txBody>
          <a:bodyPr/>
          <a:lstStyle/>
          <a:p>
            <a:endParaRPr/>
          </a:p>
        </p:txBody>
      </p:sp>
      <p:sp>
        <p:nvSpPr>
          <p:cNvPr id="23" name="Shape 20"/>
          <p:cNvSpPr/>
          <p:nvPr/>
        </p:nvSpPr>
        <p:spPr>
          <a:xfrm>
            <a:off x="6172200" y="2807208"/>
            <a:ext cx="54864" cy="740664"/>
          </a:xfrm>
          <a:prstGeom prst="rect">
            <a:avLst/>
          </a:prstGeom>
          <a:solidFill>
            <a:srgbClr val="16A8F8"/>
          </a:solidFill>
          <a:ln w="12700">
            <a:solidFill>
              <a:srgbClr val="16A8F8"/>
            </a:solidFill>
            <a:prstDash val="solid"/>
          </a:ln>
        </p:spPr>
        <p:txBody>
          <a:bodyPr/>
          <a:lstStyle/>
          <a:p>
            <a:endParaRPr/>
          </a:p>
        </p:txBody>
      </p:sp>
      <p:sp>
        <p:nvSpPr>
          <p:cNvPr id="24" name="Text 21"/>
          <p:cNvSpPr/>
          <p:nvPr/>
        </p:nvSpPr>
        <p:spPr>
          <a:xfrm>
            <a:off x="6373368" y="2862072"/>
            <a:ext cx="4846320" cy="182880"/>
          </a:xfrm>
          <a:prstGeom prst="rect">
            <a:avLst/>
          </a:prstGeom>
          <a:noFill/>
          <a:ln/>
        </p:spPr>
        <p:txBody>
          <a:bodyPr wrap="square" lIns="0" tIns="0" rIns="0" bIns="0" rtlCol="0" anchor="ctr"/>
          <a:lstStyle/>
          <a:p>
            <a:pPr marL="0" indent="0">
              <a:buNone/>
            </a:pPr>
            <a:r>
              <a:rPr lang="en-US" sz="1050" b="1" dirty="0">
                <a:solidFill>
                  <a:srgbClr val="0E1A2B"/>
                </a:solidFill>
              </a:rPr>
              <a:t>Thank You</a:t>
            </a:r>
            <a:endParaRPr lang="en-US" sz="1050" dirty="0"/>
          </a:p>
        </p:txBody>
      </p:sp>
      <p:sp>
        <p:nvSpPr>
          <p:cNvPr id="25" name="Text 22"/>
          <p:cNvSpPr/>
          <p:nvPr/>
        </p:nvSpPr>
        <p:spPr>
          <a:xfrm>
            <a:off x="6373368" y="3154680"/>
            <a:ext cx="4818888" cy="393192"/>
          </a:xfrm>
          <a:prstGeom prst="rect">
            <a:avLst/>
          </a:prstGeom>
          <a:noFill/>
          <a:ln/>
        </p:spPr>
        <p:txBody>
          <a:bodyPr wrap="square" lIns="0" tIns="0" rIns="0" bIns="0" rtlCol="0" anchor="t">
            <a:normAutofit/>
          </a:bodyPr>
          <a:lstStyle/>
          <a:p>
            <a:pPr marL="0" indent="0">
              <a:buNone/>
            </a:pPr>
            <a:r>
              <a:rPr sz="810">
                <a:solidFill>
                  <a:srgbClr val="142033"/>
                </a:solidFill>
                <a:latin typeface="Yu Gothic"/>
              </a:rPr>
              <a:t>MTF Time Navigatorをお選びいただき、ありがとうございます。</a:t>
            </a:r>
            <a:endParaRPr lang="en-US" sz="870" dirty="0"/>
          </a:p>
          <a:p>
            <a:r>
              <a:rPr sz="810">
                <a:solidFill>
                  <a:srgbClr val="142033"/>
                </a:solidFill>
                <a:latin typeface="Yu Gothic"/>
              </a:rPr>
              <a:t>皆様のチャート検証が、より速く、よりシンプルで、より快適になることを願っています。</a:t>
            </a:r>
          </a:p>
        </p:txBody>
      </p:sp>
      <p:sp>
        <p:nvSpPr>
          <p:cNvPr id="26" name="Shape 23"/>
          <p:cNvSpPr/>
          <p:nvPr/>
        </p:nvSpPr>
        <p:spPr>
          <a:xfrm>
            <a:off x="1417320" y="4160520"/>
            <a:ext cx="9372600" cy="1417320"/>
          </a:xfrm>
          <a:prstGeom prst="roundRect">
            <a:avLst>
              <a:gd name="adj" fmla="val 11613"/>
            </a:avLst>
          </a:prstGeom>
          <a:solidFill>
            <a:srgbClr val="03070D"/>
          </a:solidFill>
          <a:ln w="6350">
            <a:solidFill>
              <a:srgbClr val="0E1A2B"/>
            </a:solidFill>
            <a:prstDash val="solid"/>
          </a:ln>
        </p:spPr>
        <p:txBody>
          <a:bodyPr/>
          <a:lstStyle/>
          <a:p>
            <a:endParaRPr/>
          </a:p>
        </p:txBody>
      </p:sp>
      <p:pic>
        <p:nvPicPr>
          <p:cNvPr id="27" name="Image 1" descr="/mnt/data/logo_crop.png"/>
          <p:cNvPicPr>
            <a:picLocks noChangeAspect="1"/>
          </p:cNvPicPr>
          <p:nvPr/>
        </p:nvPicPr>
        <p:blipFill>
          <a:blip r:embed="rId3"/>
          <a:stretch>
            <a:fillRect/>
          </a:stretch>
        </p:blipFill>
        <p:spPr>
          <a:xfrm>
            <a:off x="1783080" y="4370832"/>
            <a:ext cx="2578608" cy="987552"/>
          </a:xfrm>
          <a:prstGeom prst="rect">
            <a:avLst/>
          </a:prstGeom>
        </p:spPr>
      </p:pic>
      <p:sp>
        <p:nvSpPr>
          <p:cNvPr id="28" name="Text 24"/>
          <p:cNvSpPr/>
          <p:nvPr/>
        </p:nvSpPr>
        <p:spPr>
          <a:xfrm>
            <a:off x="4983480" y="4804895"/>
            <a:ext cx="5349240" cy="237744"/>
          </a:xfrm>
          <a:prstGeom prst="rect">
            <a:avLst/>
          </a:prstGeom>
          <a:noFill/>
          <a:ln/>
        </p:spPr>
        <p:txBody>
          <a:bodyPr wrap="square" lIns="0" tIns="0" rIns="0" bIns="0" rtlCol="0" anchor="ctr">
            <a:normAutofit fontScale="92500" lnSpcReduction="10000"/>
          </a:bodyPr>
          <a:lstStyle/>
          <a:p>
            <a:pPr marL="0" indent="0" algn="ctr">
              <a:buNone/>
            </a:pPr>
            <a:r>
              <a:rPr sz="1800" b="1" dirty="0" err="1">
                <a:solidFill>
                  <a:srgbClr val="FFFFFF"/>
                </a:solidFill>
                <a:latin typeface="Yu Gothic"/>
              </a:rPr>
              <a:t>トレーダーによる、トレーダーのためのツール</a:t>
            </a:r>
            <a:r>
              <a:rPr sz="1800" b="1" dirty="0">
                <a:solidFill>
                  <a:srgbClr val="FFFFFF"/>
                </a:solidFill>
                <a:latin typeface="Yu Gothic"/>
              </a:rPr>
              <a:t>。</a:t>
            </a:r>
            <a:endParaRPr lang="en-US" sz="1900" dirty="0"/>
          </a:p>
        </p:txBody>
      </p:sp>
      <p:sp>
        <p:nvSpPr>
          <p:cNvPr id="29" name="Shape 25"/>
          <p:cNvSpPr/>
          <p:nvPr/>
        </p:nvSpPr>
        <p:spPr>
          <a:xfrm>
            <a:off x="5349240" y="5179799"/>
            <a:ext cx="4370832" cy="0"/>
          </a:xfrm>
          <a:prstGeom prst="line">
            <a:avLst/>
          </a:prstGeom>
          <a:noFill/>
          <a:ln w="15240">
            <a:solidFill>
              <a:srgbClr val="16A8F8"/>
            </a:solidFill>
            <a:prstDash val="solid"/>
          </a:ln>
        </p:spPr>
        <p:txBody>
          <a:bodyPr/>
          <a:lstStyle/>
          <a:p>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493776"/>
          </a:xfrm>
          <a:prstGeom prst="rect">
            <a:avLst/>
          </a:prstGeom>
          <a:solidFill>
            <a:srgbClr val="0E1A2B"/>
          </a:solidFill>
          <a:ln w="12700">
            <a:solidFill>
              <a:srgbClr val="0E1A2B"/>
            </a:solidFill>
            <a:prstDash val="solid"/>
          </a:ln>
        </p:spPr>
        <p:txBody>
          <a:bodyPr/>
          <a:lstStyle/>
          <a:p>
            <a:endParaRPr/>
          </a:p>
        </p:txBody>
      </p:sp>
      <p:sp>
        <p:nvSpPr>
          <p:cNvPr id="3" name="Text 1"/>
          <p:cNvSpPr/>
          <p:nvPr/>
        </p:nvSpPr>
        <p:spPr>
          <a:xfrm>
            <a:off x="502920" y="137160"/>
            <a:ext cx="6217920" cy="201168"/>
          </a:xfrm>
          <a:prstGeom prst="rect">
            <a:avLst/>
          </a:prstGeom>
          <a:noFill/>
          <a:ln/>
        </p:spPr>
        <p:txBody>
          <a:bodyPr wrap="square" lIns="0" tIns="0" rIns="0" bIns="0" rtlCol="0" anchor="ctr">
            <a:normAutofit/>
          </a:bodyPr>
          <a:lstStyle/>
          <a:p>
            <a:pPr marL="0" indent="0">
              <a:buNone/>
            </a:pPr>
            <a:r>
              <a:rPr sz="950" b="1" dirty="0">
                <a:solidFill>
                  <a:srgbClr val="FFFFFF"/>
                </a:solidFill>
                <a:latin typeface="Yu Gothic"/>
              </a:rPr>
              <a:t>1</a:t>
            </a:r>
            <a:r>
              <a:rPr lang="en-US" sz="950" b="1" dirty="0">
                <a:solidFill>
                  <a:srgbClr val="FFFFFF"/>
                </a:solidFill>
                <a:latin typeface="Yu Gothic"/>
              </a:rPr>
              <a:t>3</a:t>
            </a:r>
            <a:r>
              <a:rPr sz="950" b="1" dirty="0">
                <a:solidFill>
                  <a:srgbClr val="FFFFFF"/>
                </a:solidFill>
                <a:latin typeface="Yu Gothic"/>
              </a:rPr>
              <a:t>. </a:t>
            </a:r>
            <a:r>
              <a:rPr sz="950" b="1" dirty="0" err="1">
                <a:solidFill>
                  <a:srgbClr val="FFFFFF"/>
                </a:solidFill>
                <a:latin typeface="Yu Gothic"/>
              </a:rPr>
              <a:t>免責事項</a:t>
            </a:r>
            <a:endParaRPr lang="en-US" sz="950" dirty="0"/>
          </a:p>
        </p:txBody>
      </p:sp>
      <p:sp>
        <p:nvSpPr>
          <p:cNvPr id="4" name="Text 2"/>
          <p:cNvSpPr/>
          <p:nvPr/>
        </p:nvSpPr>
        <p:spPr>
          <a:xfrm>
            <a:off x="8823960" y="146304"/>
            <a:ext cx="2057400" cy="182880"/>
          </a:xfrm>
          <a:prstGeom prst="rect">
            <a:avLst/>
          </a:prstGeom>
          <a:noFill/>
          <a:ln/>
        </p:spPr>
        <p:txBody>
          <a:bodyPr wrap="square" lIns="0" tIns="0" rIns="0" bIns="0" rtlCol="0" anchor="ctr"/>
          <a:lstStyle/>
          <a:p>
            <a:pPr marL="0" indent="0" algn="r">
              <a:buNone/>
            </a:pPr>
            <a:r>
              <a:rPr lang="en-US" sz="680" dirty="0">
                <a:solidFill>
                  <a:srgbClr val="BAC7DA"/>
                </a:solidFill>
                <a:latin typeface="Aptos" pitchFamily="34" charset="0"/>
                <a:ea typeface="Aptos" pitchFamily="34" charset="-122"/>
                <a:cs typeface="Aptos" pitchFamily="34" charset="-120"/>
              </a:rPr>
              <a:t>MTF Time Navigator Standard</a:t>
            </a:r>
            <a:endParaRPr lang="en-US" sz="680" dirty="0"/>
          </a:p>
        </p:txBody>
      </p:sp>
      <p:pic>
        <p:nvPicPr>
          <p:cNvPr id="5" name="Image 0" descr="/mnt/data/logo_crop.png"/>
          <p:cNvPicPr>
            <a:picLocks noChangeAspect="1"/>
          </p:cNvPicPr>
          <p:nvPr/>
        </p:nvPicPr>
        <p:blipFill>
          <a:blip r:embed="rId3"/>
          <a:stretch>
            <a:fillRect/>
          </a:stretch>
        </p:blipFill>
        <p:spPr>
          <a:xfrm>
            <a:off x="10954512" y="36576"/>
            <a:ext cx="841248" cy="384048"/>
          </a:xfrm>
          <a:prstGeom prst="rect">
            <a:avLst/>
          </a:prstGeom>
        </p:spPr>
      </p:pic>
      <p:sp>
        <p:nvSpPr>
          <p:cNvPr id="6" name="Text 3"/>
          <p:cNvSpPr/>
          <p:nvPr/>
        </p:nvSpPr>
        <p:spPr>
          <a:xfrm>
            <a:off x="11722608" y="6592824"/>
            <a:ext cx="320040" cy="118872"/>
          </a:xfrm>
          <a:prstGeom prst="rect">
            <a:avLst/>
          </a:prstGeom>
          <a:noFill/>
          <a:ln/>
        </p:spPr>
        <p:txBody>
          <a:bodyPr wrap="square" lIns="0" tIns="0" rIns="0" bIns="0" rtlCol="0" anchor="ctr"/>
          <a:lstStyle/>
          <a:p>
            <a:pPr marL="0" indent="0" algn="r">
              <a:buNone/>
            </a:pPr>
            <a:r>
              <a:rPr lang="en-US" sz="550" dirty="0">
                <a:solidFill>
                  <a:srgbClr val="8A97A8"/>
                </a:solidFill>
              </a:rPr>
              <a:t>Page 12</a:t>
            </a:r>
            <a:endParaRPr lang="en-US" sz="550" dirty="0"/>
          </a:p>
        </p:txBody>
      </p:sp>
      <p:sp>
        <p:nvSpPr>
          <p:cNvPr id="7" name="Text 4"/>
          <p:cNvSpPr/>
          <p:nvPr/>
        </p:nvSpPr>
        <p:spPr>
          <a:xfrm>
            <a:off x="502920" y="6592824"/>
            <a:ext cx="3474720" cy="128016"/>
          </a:xfrm>
          <a:prstGeom prst="rect">
            <a:avLst/>
          </a:prstGeom>
          <a:noFill/>
          <a:ln/>
        </p:spPr>
        <p:txBody>
          <a:bodyPr wrap="square" lIns="0" tIns="0" rIns="0" bIns="0" rtlCol="0" anchor="ctr">
            <a:normAutofit/>
          </a:bodyPr>
          <a:lstStyle/>
          <a:p>
            <a:pPr marL="0" indent="0">
              <a:buNone/>
            </a:pPr>
            <a:r>
              <a:rPr sz="550">
                <a:solidFill>
                  <a:srgbClr val="8A97A8"/>
                </a:solidFill>
              </a:rPr>
              <a:t>MTF Time Navigator User Manual  |  Japanese Edition</a:t>
            </a:r>
            <a:endParaRPr lang="en-US" sz="550" dirty="0"/>
          </a:p>
        </p:txBody>
      </p:sp>
      <p:sp>
        <p:nvSpPr>
          <p:cNvPr id="8" name="Text 5"/>
          <p:cNvSpPr/>
          <p:nvPr/>
        </p:nvSpPr>
        <p:spPr>
          <a:xfrm>
            <a:off x="502920" y="749808"/>
            <a:ext cx="6309360" cy="320040"/>
          </a:xfrm>
          <a:prstGeom prst="rect">
            <a:avLst/>
          </a:prstGeom>
          <a:noFill/>
          <a:ln/>
        </p:spPr>
        <p:txBody>
          <a:bodyPr wrap="square" lIns="0" tIns="0" rIns="0" bIns="0" rtlCol="0" anchor="ctr">
            <a:normAutofit lnSpcReduction="10000"/>
          </a:bodyPr>
          <a:lstStyle/>
          <a:p>
            <a:pPr marL="0" indent="0">
              <a:buNone/>
            </a:pPr>
            <a:r>
              <a:rPr sz="2200" b="1">
                <a:solidFill>
                  <a:srgbClr val="0E1A2B"/>
                </a:solidFill>
                <a:latin typeface="Yu Gothic"/>
              </a:rPr>
              <a:t>免責事項</a:t>
            </a:r>
            <a:endParaRPr lang="en-US" sz="2300" dirty="0"/>
          </a:p>
        </p:txBody>
      </p:sp>
      <p:sp>
        <p:nvSpPr>
          <p:cNvPr id="9" name="Text 6"/>
          <p:cNvSpPr/>
          <p:nvPr/>
        </p:nvSpPr>
        <p:spPr>
          <a:xfrm>
            <a:off x="512064" y="1115568"/>
            <a:ext cx="7315200" cy="219456"/>
          </a:xfrm>
          <a:prstGeom prst="rect">
            <a:avLst/>
          </a:prstGeom>
          <a:noFill/>
          <a:ln/>
        </p:spPr>
        <p:txBody>
          <a:bodyPr wrap="square" lIns="0" tIns="0" rIns="0" bIns="0" rtlCol="0" anchor="ctr">
            <a:normAutofit/>
          </a:bodyPr>
          <a:lstStyle/>
          <a:p>
            <a:pPr marL="0" indent="0">
              <a:buNone/>
            </a:pPr>
            <a:r>
              <a:rPr sz="1150" b="1">
                <a:solidFill>
                  <a:srgbClr val="1A75FF"/>
                </a:solidFill>
                <a:latin typeface="Yu Gothic"/>
              </a:rPr>
              <a:t>使用前に必ずご確認ください。</a:t>
            </a:r>
            <a:endParaRPr lang="en-US" sz="1150" dirty="0"/>
          </a:p>
        </p:txBody>
      </p:sp>
      <p:sp>
        <p:nvSpPr>
          <p:cNvPr id="10" name="Shape 7"/>
          <p:cNvSpPr/>
          <p:nvPr/>
        </p:nvSpPr>
        <p:spPr>
          <a:xfrm>
            <a:off x="658368" y="1417320"/>
            <a:ext cx="10881360" cy="914400"/>
          </a:xfrm>
          <a:prstGeom prst="roundRect">
            <a:avLst>
              <a:gd name="adj" fmla="val 12000"/>
            </a:avLst>
          </a:prstGeom>
          <a:solidFill>
            <a:srgbClr val="FFFFFF"/>
          </a:solidFill>
          <a:ln w="12700">
            <a:solidFill>
              <a:srgbClr val="D6DEE8"/>
            </a:solidFill>
            <a:prstDash val="solid"/>
          </a:ln>
        </p:spPr>
        <p:txBody>
          <a:bodyPr/>
          <a:lstStyle/>
          <a:p>
            <a:endParaRPr/>
          </a:p>
        </p:txBody>
      </p:sp>
      <p:sp>
        <p:nvSpPr>
          <p:cNvPr id="11" name="Shape 8"/>
          <p:cNvSpPr/>
          <p:nvPr/>
        </p:nvSpPr>
        <p:spPr>
          <a:xfrm>
            <a:off x="658368" y="1527048"/>
            <a:ext cx="54864" cy="694944"/>
          </a:xfrm>
          <a:prstGeom prst="rect">
            <a:avLst/>
          </a:prstGeom>
          <a:solidFill>
            <a:srgbClr val="F97316"/>
          </a:solidFill>
          <a:ln w="12700">
            <a:solidFill>
              <a:srgbClr val="F97316"/>
            </a:solidFill>
            <a:prstDash val="solid"/>
          </a:ln>
        </p:spPr>
        <p:txBody>
          <a:bodyPr/>
          <a:lstStyle/>
          <a:p>
            <a:endParaRPr/>
          </a:p>
        </p:txBody>
      </p:sp>
      <p:sp>
        <p:nvSpPr>
          <p:cNvPr id="12" name="Text 9"/>
          <p:cNvSpPr/>
          <p:nvPr/>
        </p:nvSpPr>
        <p:spPr>
          <a:xfrm>
            <a:off x="859536" y="1581912"/>
            <a:ext cx="1056132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取引リスク</a:t>
            </a:r>
            <a:endParaRPr lang="en-US" sz="1050" dirty="0"/>
          </a:p>
        </p:txBody>
      </p:sp>
      <p:sp>
        <p:nvSpPr>
          <p:cNvPr id="13" name="Text 10"/>
          <p:cNvSpPr/>
          <p:nvPr/>
        </p:nvSpPr>
        <p:spPr>
          <a:xfrm>
            <a:off x="859536" y="1874520"/>
            <a:ext cx="10533888" cy="347472"/>
          </a:xfrm>
          <a:prstGeom prst="rect">
            <a:avLst/>
          </a:prstGeom>
          <a:noFill/>
          <a:ln/>
        </p:spPr>
        <p:txBody>
          <a:bodyPr wrap="square" lIns="0" tIns="0" rIns="0" bIns="0" rtlCol="0" anchor="t">
            <a:normAutofit/>
          </a:bodyPr>
          <a:lstStyle/>
          <a:p>
            <a:pPr marL="0" indent="0">
              <a:buNone/>
            </a:pPr>
            <a:r>
              <a:rPr sz="800">
                <a:solidFill>
                  <a:srgbClr val="142033"/>
                </a:solidFill>
                <a:latin typeface="Yu Gothic"/>
              </a:rPr>
              <a:t>MTF Time Navigatorは、チャート移動・検証を支援するツールです。売買シグナル、投資助言、利益保証を提供するものではありません。</a:t>
            </a:r>
            <a:endParaRPr lang="en-US" sz="940" dirty="0"/>
          </a:p>
        </p:txBody>
      </p:sp>
      <p:sp>
        <p:nvSpPr>
          <p:cNvPr id="14" name="Shape 11"/>
          <p:cNvSpPr/>
          <p:nvPr/>
        </p:nvSpPr>
        <p:spPr>
          <a:xfrm>
            <a:off x="658368" y="2606040"/>
            <a:ext cx="10881360" cy="914400"/>
          </a:xfrm>
          <a:prstGeom prst="roundRect">
            <a:avLst>
              <a:gd name="adj" fmla="val 12000"/>
            </a:avLst>
          </a:prstGeom>
          <a:solidFill>
            <a:srgbClr val="FFFFFF"/>
          </a:solidFill>
          <a:ln w="12700">
            <a:solidFill>
              <a:srgbClr val="D6DEE8"/>
            </a:solidFill>
            <a:prstDash val="solid"/>
          </a:ln>
        </p:spPr>
        <p:txBody>
          <a:bodyPr/>
          <a:lstStyle/>
          <a:p>
            <a:endParaRPr/>
          </a:p>
        </p:txBody>
      </p:sp>
      <p:sp>
        <p:nvSpPr>
          <p:cNvPr id="15" name="Shape 12"/>
          <p:cNvSpPr/>
          <p:nvPr/>
        </p:nvSpPr>
        <p:spPr>
          <a:xfrm>
            <a:off x="658368" y="2715768"/>
            <a:ext cx="54864" cy="694944"/>
          </a:xfrm>
          <a:prstGeom prst="rect">
            <a:avLst/>
          </a:prstGeom>
          <a:solidFill>
            <a:srgbClr val="F97316"/>
          </a:solidFill>
          <a:ln w="12700">
            <a:solidFill>
              <a:srgbClr val="F97316"/>
            </a:solidFill>
            <a:prstDash val="solid"/>
          </a:ln>
        </p:spPr>
        <p:txBody>
          <a:bodyPr/>
          <a:lstStyle/>
          <a:p>
            <a:endParaRPr/>
          </a:p>
        </p:txBody>
      </p:sp>
      <p:sp>
        <p:nvSpPr>
          <p:cNvPr id="16" name="Text 13"/>
          <p:cNvSpPr/>
          <p:nvPr/>
        </p:nvSpPr>
        <p:spPr>
          <a:xfrm>
            <a:off x="859536" y="2770632"/>
            <a:ext cx="1056132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ユーザー責任</a:t>
            </a:r>
            <a:endParaRPr lang="en-US" sz="1050" dirty="0"/>
          </a:p>
        </p:txBody>
      </p:sp>
      <p:sp>
        <p:nvSpPr>
          <p:cNvPr id="17" name="Text 14"/>
          <p:cNvSpPr/>
          <p:nvPr/>
        </p:nvSpPr>
        <p:spPr>
          <a:xfrm>
            <a:off x="859536" y="3063240"/>
            <a:ext cx="10533888" cy="347472"/>
          </a:xfrm>
          <a:prstGeom prst="rect">
            <a:avLst/>
          </a:prstGeom>
          <a:noFill/>
          <a:ln/>
        </p:spPr>
        <p:txBody>
          <a:bodyPr wrap="square" lIns="0" tIns="0" rIns="0" bIns="0" rtlCol="0" anchor="t">
            <a:normAutofit/>
          </a:bodyPr>
          <a:lstStyle/>
          <a:p>
            <a:pPr marL="0" indent="0">
              <a:buNone/>
            </a:pPr>
            <a:r>
              <a:rPr sz="890">
                <a:solidFill>
                  <a:srgbClr val="142033"/>
                </a:solidFill>
                <a:latin typeface="Yu Gothic"/>
              </a:rPr>
              <a:t>最終的な売買判断は必ずご自身で行ってください。すべての取引結果およびリスク管理は、ユーザーご自身の責任となります。</a:t>
            </a:r>
            <a:endParaRPr lang="en-US" sz="940" dirty="0"/>
          </a:p>
        </p:txBody>
      </p:sp>
      <p:sp>
        <p:nvSpPr>
          <p:cNvPr id="18" name="Shape 15"/>
          <p:cNvSpPr/>
          <p:nvPr/>
        </p:nvSpPr>
        <p:spPr>
          <a:xfrm>
            <a:off x="658368" y="3794760"/>
            <a:ext cx="10881360" cy="987552"/>
          </a:xfrm>
          <a:prstGeom prst="roundRect">
            <a:avLst>
              <a:gd name="adj" fmla="val 11111"/>
            </a:avLst>
          </a:prstGeom>
          <a:solidFill>
            <a:srgbClr val="FFFFFF"/>
          </a:solidFill>
          <a:ln w="12700">
            <a:solidFill>
              <a:srgbClr val="D6DEE8"/>
            </a:solidFill>
            <a:prstDash val="solid"/>
          </a:ln>
        </p:spPr>
        <p:txBody>
          <a:bodyPr/>
          <a:lstStyle/>
          <a:p>
            <a:endParaRPr/>
          </a:p>
        </p:txBody>
      </p:sp>
      <p:sp>
        <p:nvSpPr>
          <p:cNvPr id="19" name="Shape 16"/>
          <p:cNvSpPr/>
          <p:nvPr/>
        </p:nvSpPr>
        <p:spPr>
          <a:xfrm>
            <a:off x="658368" y="3904488"/>
            <a:ext cx="54864" cy="768096"/>
          </a:xfrm>
          <a:prstGeom prst="rect">
            <a:avLst/>
          </a:prstGeom>
          <a:solidFill>
            <a:srgbClr val="1A75FF"/>
          </a:solidFill>
          <a:ln w="12700">
            <a:solidFill>
              <a:srgbClr val="1A75FF"/>
            </a:solidFill>
            <a:prstDash val="solid"/>
          </a:ln>
        </p:spPr>
        <p:txBody>
          <a:bodyPr/>
          <a:lstStyle/>
          <a:p>
            <a:endParaRPr/>
          </a:p>
        </p:txBody>
      </p:sp>
      <p:sp>
        <p:nvSpPr>
          <p:cNvPr id="20" name="Text 17"/>
          <p:cNvSpPr/>
          <p:nvPr/>
        </p:nvSpPr>
        <p:spPr>
          <a:xfrm>
            <a:off x="859536" y="3959352"/>
            <a:ext cx="1056132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データとプラットフォーム</a:t>
            </a:r>
            <a:endParaRPr lang="en-US" sz="1050" dirty="0"/>
          </a:p>
        </p:txBody>
      </p:sp>
      <p:sp>
        <p:nvSpPr>
          <p:cNvPr id="21" name="Text 18"/>
          <p:cNvSpPr/>
          <p:nvPr/>
        </p:nvSpPr>
        <p:spPr>
          <a:xfrm>
            <a:off x="859536" y="4251960"/>
            <a:ext cx="10533888" cy="420624"/>
          </a:xfrm>
          <a:prstGeom prst="rect">
            <a:avLst/>
          </a:prstGeom>
          <a:noFill/>
          <a:ln/>
        </p:spPr>
        <p:txBody>
          <a:bodyPr wrap="square" lIns="0" tIns="0" rIns="0" bIns="0" rtlCol="0" anchor="t">
            <a:normAutofit/>
          </a:bodyPr>
          <a:lstStyle/>
          <a:p>
            <a:pPr marL="0" indent="0">
              <a:buNone/>
            </a:pPr>
            <a:r>
              <a:rPr sz="800">
                <a:solidFill>
                  <a:srgbClr val="142033"/>
                </a:solidFill>
                <a:latin typeface="Yu Gothic"/>
              </a:rPr>
              <a:t>利用可能なヒストリカルデータ、ローソク足の表示、チャート挙動は、MetaTrader 5、ご利用のブローカー、口座環境によって異なる場合があります。</a:t>
            </a:r>
            <a:endParaRPr lang="en-US" sz="930" dirty="0"/>
          </a:p>
        </p:txBody>
      </p:sp>
      <p:sp>
        <p:nvSpPr>
          <p:cNvPr id="22" name="Shape 19"/>
          <p:cNvSpPr/>
          <p:nvPr/>
        </p:nvSpPr>
        <p:spPr>
          <a:xfrm>
            <a:off x="2880360" y="5349240"/>
            <a:ext cx="6446520" cy="731520"/>
          </a:xfrm>
          <a:prstGeom prst="roundRect">
            <a:avLst>
              <a:gd name="adj" fmla="val 17500"/>
            </a:avLst>
          </a:prstGeom>
          <a:solidFill>
            <a:srgbClr val="0E1A2B"/>
          </a:solidFill>
          <a:ln w="12700">
            <a:solidFill>
              <a:srgbClr val="0E1A2B"/>
            </a:solidFill>
            <a:prstDash val="solid"/>
          </a:ln>
        </p:spPr>
        <p:txBody>
          <a:bodyPr/>
          <a:lstStyle/>
          <a:p>
            <a:endParaRPr/>
          </a:p>
        </p:txBody>
      </p:sp>
      <p:sp>
        <p:nvSpPr>
          <p:cNvPr id="23" name="Text 20"/>
          <p:cNvSpPr/>
          <p:nvPr/>
        </p:nvSpPr>
        <p:spPr>
          <a:xfrm>
            <a:off x="3063240" y="5661440"/>
            <a:ext cx="6080760" cy="173736"/>
          </a:xfrm>
          <a:prstGeom prst="rect">
            <a:avLst/>
          </a:prstGeom>
          <a:noFill/>
          <a:ln/>
        </p:spPr>
        <p:txBody>
          <a:bodyPr wrap="square" lIns="0" tIns="0" rIns="0" bIns="0" rtlCol="0" anchor="ctr">
            <a:normAutofit lnSpcReduction="10000"/>
          </a:bodyPr>
          <a:lstStyle/>
          <a:p>
            <a:pPr marL="0" indent="0" algn="ctr">
              <a:buNone/>
            </a:pPr>
            <a:r>
              <a:rPr sz="1150" b="1" dirty="0">
                <a:solidFill>
                  <a:srgbClr val="FFFFFF"/>
                </a:solidFill>
                <a:latin typeface="Yu Gothic"/>
              </a:rPr>
              <a:t>MTF Time Navigator User </a:t>
            </a:r>
            <a:r>
              <a:rPr sz="1150" b="1" dirty="0" err="1">
                <a:solidFill>
                  <a:srgbClr val="FFFFFF"/>
                </a:solidFill>
                <a:latin typeface="Yu Gothic"/>
              </a:rPr>
              <a:t>Manualをお読みいただき、ありがとうございます</a:t>
            </a:r>
            <a:r>
              <a:rPr sz="1150" b="1" dirty="0">
                <a:solidFill>
                  <a:srgbClr val="FFFFFF"/>
                </a:solidFill>
                <a:latin typeface="Yu Gothic"/>
              </a:rPr>
              <a:t>。</a:t>
            </a:r>
            <a:endParaRPr lang="en-US" sz="11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493776"/>
          </a:xfrm>
          <a:prstGeom prst="rect">
            <a:avLst/>
          </a:prstGeom>
          <a:solidFill>
            <a:srgbClr val="0E1A2B"/>
          </a:solidFill>
          <a:ln w="12700">
            <a:solidFill>
              <a:srgbClr val="0E1A2B"/>
            </a:solidFill>
            <a:prstDash val="solid"/>
          </a:ln>
        </p:spPr>
        <p:txBody>
          <a:bodyPr/>
          <a:lstStyle/>
          <a:p>
            <a:endParaRPr/>
          </a:p>
        </p:txBody>
      </p:sp>
      <p:sp>
        <p:nvSpPr>
          <p:cNvPr id="3" name="Text 1"/>
          <p:cNvSpPr/>
          <p:nvPr/>
        </p:nvSpPr>
        <p:spPr>
          <a:xfrm>
            <a:off x="502920" y="137160"/>
            <a:ext cx="6217920" cy="201168"/>
          </a:xfrm>
          <a:prstGeom prst="rect">
            <a:avLst/>
          </a:prstGeom>
          <a:noFill/>
          <a:ln/>
        </p:spPr>
        <p:txBody>
          <a:bodyPr wrap="square" lIns="0" tIns="0" rIns="0" bIns="0" rtlCol="0" anchor="ctr">
            <a:normAutofit/>
          </a:bodyPr>
          <a:lstStyle/>
          <a:p>
            <a:pPr marL="0" indent="0">
              <a:buNone/>
            </a:pPr>
            <a:r>
              <a:rPr sz="950" b="1">
                <a:solidFill>
                  <a:srgbClr val="FFFFFF"/>
                </a:solidFill>
                <a:latin typeface="Yu Gothic"/>
              </a:rPr>
              <a:t>2. インストール</a:t>
            </a:r>
            <a:endParaRPr lang="en-US" sz="950" dirty="0"/>
          </a:p>
        </p:txBody>
      </p:sp>
      <p:sp>
        <p:nvSpPr>
          <p:cNvPr id="4" name="Text 2"/>
          <p:cNvSpPr/>
          <p:nvPr/>
        </p:nvSpPr>
        <p:spPr>
          <a:xfrm>
            <a:off x="8823960" y="146304"/>
            <a:ext cx="2057400" cy="182880"/>
          </a:xfrm>
          <a:prstGeom prst="rect">
            <a:avLst/>
          </a:prstGeom>
          <a:noFill/>
          <a:ln/>
        </p:spPr>
        <p:txBody>
          <a:bodyPr wrap="square" lIns="0" tIns="0" rIns="0" bIns="0" rtlCol="0" anchor="ctr"/>
          <a:lstStyle/>
          <a:p>
            <a:pPr marL="0" indent="0" algn="r">
              <a:buNone/>
            </a:pPr>
            <a:r>
              <a:rPr lang="en-US" sz="680" dirty="0">
                <a:solidFill>
                  <a:srgbClr val="BAC7DA"/>
                </a:solidFill>
                <a:latin typeface="Aptos" pitchFamily="34" charset="0"/>
                <a:ea typeface="Aptos" pitchFamily="34" charset="-122"/>
                <a:cs typeface="Aptos" pitchFamily="34" charset="-120"/>
              </a:rPr>
              <a:t>MTF Time Navigator Standard</a:t>
            </a:r>
            <a:endParaRPr lang="en-US" sz="680" dirty="0"/>
          </a:p>
        </p:txBody>
      </p:sp>
      <p:pic>
        <p:nvPicPr>
          <p:cNvPr id="5" name="Image 0" descr="/mnt/data/logo_crop.png"/>
          <p:cNvPicPr>
            <a:picLocks noChangeAspect="1"/>
          </p:cNvPicPr>
          <p:nvPr/>
        </p:nvPicPr>
        <p:blipFill>
          <a:blip r:embed="rId3"/>
          <a:stretch>
            <a:fillRect/>
          </a:stretch>
        </p:blipFill>
        <p:spPr>
          <a:xfrm>
            <a:off x="10954512" y="36576"/>
            <a:ext cx="841248" cy="384048"/>
          </a:xfrm>
          <a:prstGeom prst="rect">
            <a:avLst/>
          </a:prstGeom>
        </p:spPr>
      </p:pic>
      <p:sp>
        <p:nvSpPr>
          <p:cNvPr id="6" name="Text 3"/>
          <p:cNvSpPr/>
          <p:nvPr/>
        </p:nvSpPr>
        <p:spPr>
          <a:xfrm>
            <a:off x="11722608" y="6592824"/>
            <a:ext cx="320040" cy="118872"/>
          </a:xfrm>
          <a:prstGeom prst="rect">
            <a:avLst/>
          </a:prstGeom>
          <a:noFill/>
          <a:ln/>
        </p:spPr>
        <p:txBody>
          <a:bodyPr wrap="square" lIns="0" tIns="0" rIns="0" bIns="0" rtlCol="0" anchor="ctr"/>
          <a:lstStyle/>
          <a:p>
            <a:pPr marL="0" indent="0" algn="r">
              <a:buNone/>
            </a:pPr>
            <a:r>
              <a:rPr lang="en-US" sz="550" dirty="0">
                <a:solidFill>
                  <a:srgbClr val="8A97A8"/>
                </a:solidFill>
              </a:rPr>
              <a:t>Page 2</a:t>
            </a:r>
            <a:endParaRPr lang="en-US" sz="550" dirty="0"/>
          </a:p>
        </p:txBody>
      </p:sp>
      <p:sp>
        <p:nvSpPr>
          <p:cNvPr id="7" name="Text 4"/>
          <p:cNvSpPr/>
          <p:nvPr/>
        </p:nvSpPr>
        <p:spPr>
          <a:xfrm>
            <a:off x="502920" y="6592824"/>
            <a:ext cx="3474720" cy="128016"/>
          </a:xfrm>
          <a:prstGeom prst="rect">
            <a:avLst/>
          </a:prstGeom>
          <a:noFill/>
          <a:ln/>
        </p:spPr>
        <p:txBody>
          <a:bodyPr wrap="square" lIns="0" tIns="0" rIns="0" bIns="0" rtlCol="0" anchor="ctr">
            <a:normAutofit/>
          </a:bodyPr>
          <a:lstStyle/>
          <a:p>
            <a:pPr marL="0" indent="0">
              <a:buNone/>
            </a:pPr>
            <a:r>
              <a:rPr sz="550">
                <a:solidFill>
                  <a:srgbClr val="8A97A8"/>
                </a:solidFill>
              </a:rPr>
              <a:t>MTF Time Navigator User Manual  |  Japanese Edition</a:t>
            </a:r>
            <a:endParaRPr lang="en-US" sz="550" dirty="0"/>
          </a:p>
        </p:txBody>
      </p:sp>
      <p:sp>
        <p:nvSpPr>
          <p:cNvPr id="8" name="Text 5"/>
          <p:cNvSpPr/>
          <p:nvPr/>
        </p:nvSpPr>
        <p:spPr>
          <a:xfrm>
            <a:off x="502920" y="749808"/>
            <a:ext cx="6309360" cy="320040"/>
          </a:xfrm>
          <a:prstGeom prst="rect">
            <a:avLst/>
          </a:prstGeom>
          <a:noFill/>
          <a:ln/>
        </p:spPr>
        <p:txBody>
          <a:bodyPr wrap="square" lIns="0" tIns="0" rIns="0" bIns="0" rtlCol="0" anchor="ctr">
            <a:normAutofit lnSpcReduction="10000"/>
          </a:bodyPr>
          <a:lstStyle/>
          <a:p>
            <a:pPr marL="0" indent="0">
              <a:buNone/>
            </a:pPr>
            <a:r>
              <a:rPr sz="2200" b="1">
                <a:solidFill>
                  <a:srgbClr val="0E1A2B"/>
                </a:solidFill>
                <a:latin typeface="Yu Gothic"/>
              </a:rPr>
              <a:t>インストール</a:t>
            </a:r>
            <a:endParaRPr lang="en-US" sz="2300" dirty="0"/>
          </a:p>
        </p:txBody>
      </p:sp>
      <p:sp>
        <p:nvSpPr>
          <p:cNvPr id="9" name="Text 6"/>
          <p:cNvSpPr/>
          <p:nvPr/>
        </p:nvSpPr>
        <p:spPr>
          <a:xfrm>
            <a:off x="512064" y="1115568"/>
            <a:ext cx="7315200" cy="219456"/>
          </a:xfrm>
          <a:prstGeom prst="rect">
            <a:avLst/>
          </a:prstGeom>
          <a:noFill/>
          <a:ln/>
        </p:spPr>
        <p:txBody>
          <a:bodyPr wrap="square" lIns="0" tIns="0" rIns="0" bIns="0" rtlCol="0" anchor="ctr">
            <a:normAutofit/>
          </a:bodyPr>
          <a:lstStyle/>
          <a:p>
            <a:pPr marL="0" indent="0">
              <a:buNone/>
            </a:pPr>
            <a:r>
              <a:rPr sz="1150" b="1">
                <a:solidFill>
                  <a:srgbClr val="1A75FF"/>
                </a:solidFill>
                <a:latin typeface="Yu Gothic"/>
              </a:rPr>
              <a:t>使用前にインジケーターをインストールしてください。</a:t>
            </a:r>
            <a:endParaRPr lang="en-US" sz="1150" dirty="0"/>
          </a:p>
        </p:txBody>
      </p:sp>
      <p:sp>
        <p:nvSpPr>
          <p:cNvPr id="10" name="Shape 7"/>
          <p:cNvSpPr/>
          <p:nvPr/>
        </p:nvSpPr>
        <p:spPr>
          <a:xfrm>
            <a:off x="566928" y="1481328"/>
            <a:ext cx="5230368" cy="987552"/>
          </a:xfrm>
          <a:prstGeom prst="roundRect">
            <a:avLst>
              <a:gd name="adj" fmla="val 11111"/>
            </a:avLst>
          </a:prstGeom>
          <a:solidFill>
            <a:srgbClr val="FFFFFF"/>
          </a:solidFill>
          <a:ln w="12700">
            <a:solidFill>
              <a:srgbClr val="D6DEE8"/>
            </a:solidFill>
            <a:prstDash val="solid"/>
          </a:ln>
        </p:spPr>
        <p:txBody>
          <a:bodyPr/>
          <a:lstStyle/>
          <a:p>
            <a:endParaRPr/>
          </a:p>
        </p:txBody>
      </p:sp>
      <p:sp>
        <p:nvSpPr>
          <p:cNvPr id="11" name="Shape 8"/>
          <p:cNvSpPr/>
          <p:nvPr/>
        </p:nvSpPr>
        <p:spPr>
          <a:xfrm>
            <a:off x="566928" y="1591056"/>
            <a:ext cx="54864" cy="768096"/>
          </a:xfrm>
          <a:prstGeom prst="rect">
            <a:avLst/>
          </a:prstGeom>
          <a:solidFill>
            <a:srgbClr val="16A8F8"/>
          </a:solidFill>
          <a:ln w="12700">
            <a:solidFill>
              <a:srgbClr val="16A8F8"/>
            </a:solidFill>
            <a:prstDash val="solid"/>
          </a:ln>
        </p:spPr>
        <p:txBody>
          <a:bodyPr/>
          <a:lstStyle/>
          <a:p>
            <a:endParaRPr/>
          </a:p>
        </p:txBody>
      </p:sp>
      <p:sp>
        <p:nvSpPr>
          <p:cNvPr id="12" name="Text 9"/>
          <p:cNvSpPr/>
          <p:nvPr/>
        </p:nvSpPr>
        <p:spPr>
          <a:xfrm>
            <a:off x="768096" y="1645920"/>
            <a:ext cx="4910328"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使用前の準備</a:t>
            </a:r>
            <a:endParaRPr lang="en-US" sz="1050" dirty="0"/>
          </a:p>
        </p:txBody>
      </p:sp>
      <p:sp>
        <p:nvSpPr>
          <p:cNvPr id="13" name="Text 10"/>
          <p:cNvSpPr/>
          <p:nvPr/>
        </p:nvSpPr>
        <p:spPr>
          <a:xfrm>
            <a:off x="768096" y="1938528"/>
            <a:ext cx="4882896" cy="420624"/>
          </a:xfrm>
          <a:prstGeom prst="rect">
            <a:avLst/>
          </a:prstGeom>
          <a:noFill/>
          <a:ln/>
        </p:spPr>
        <p:txBody>
          <a:bodyPr wrap="square" lIns="0" tIns="0" rIns="0" bIns="0" rtlCol="0" anchor="t">
            <a:normAutofit/>
          </a:bodyPr>
          <a:lstStyle/>
          <a:p>
            <a:pPr marL="0" indent="0">
              <a:buNone/>
            </a:pPr>
            <a:r>
              <a:rPr sz="969">
                <a:solidFill>
                  <a:srgbClr val="142033"/>
                </a:solidFill>
                <a:latin typeface="Yu Gothic"/>
              </a:rPr>
              <a:t>MTF Time Navigatorを使用する前に、MetaTrader 5へインジケーターをインストールしてください。</a:t>
            </a:r>
            <a:endParaRPr lang="en-US" sz="1020" dirty="0"/>
          </a:p>
        </p:txBody>
      </p:sp>
      <p:sp>
        <p:nvSpPr>
          <p:cNvPr id="14" name="Shape 11"/>
          <p:cNvSpPr/>
          <p:nvPr/>
        </p:nvSpPr>
        <p:spPr>
          <a:xfrm>
            <a:off x="566928" y="2697480"/>
            <a:ext cx="5230368" cy="1252728"/>
          </a:xfrm>
          <a:prstGeom prst="roundRect">
            <a:avLst>
              <a:gd name="adj" fmla="val 8759"/>
            </a:avLst>
          </a:prstGeom>
          <a:solidFill>
            <a:srgbClr val="FFFFFF"/>
          </a:solidFill>
          <a:ln w="12700">
            <a:solidFill>
              <a:srgbClr val="D6DEE8"/>
            </a:solidFill>
            <a:prstDash val="solid"/>
          </a:ln>
        </p:spPr>
        <p:txBody>
          <a:bodyPr/>
          <a:lstStyle/>
          <a:p>
            <a:endParaRPr/>
          </a:p>
        </p:txBody>
      </p:sp>
      <p:sp>
        <p:nvSpPr>
          <p:cNvPr id="15" name="Shape 12"/>
          <p:cNvSpPr/>
          <p:nvPr/>
        </p:nvSpPr>
        <p:spPr>
          <a:xfrm>
            <a:off x="566928" y="2807208"/>
            <a:ext cx="54864" cy="1033272"/>
          </a:xfrm>
          <a:prstGeom prst="rect">
            <a:avLst/>
          </a:prstGeom>
          <a:solidFill>
            <a:srgbClr val="16A8F8"/>
          </a:solidFill>
          <a:ln w="12700">
            <a:solidFill>
              <a:srgbClr val="16A8F8"/>
            </a:solidFill>
            <a:prstDash val="solid"/>
          </a:ln>
        </p:spPr>
        <p:txBody>
          <a:bodyPr/>
          <a:lstStyle/>
          <a:p>
            <a:endParaRPr/>
          </a:p>
        </p:txBody>
      </p:sp>
      <p:sp>
        <p:nvSpPr>
          <p:cNvPr id="16" name="Text 13"/>
          <p:cNvSpPr/>
          <p:nvPr/>
        </p:nvSpPr>
        <p:spPr>
          <a:xfrm>
            <a:off x="768096" y="2862072"/>
            <a:ext cx="4910328"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基本手順</a:t>
            </a:r>
            <a:endParaRPr lang="en-US" sz="1050" dirty="0"/>
          </a:p>
        </p:txBody>
      </p:sp>
      <p:sp>
        <p:nvSpPr>
          <p:cNvPr id="17" name="Text 14"/>
          <p:cNvSpPr/>
          <p:nvPr/>
        </p:nvSpPr>
        <p:spPr>
          <a:xfrm>
            <a:off x="768096" y="3154680"/>
            <a:ext cx="4882896" cy="685800"/>
          </a:xfrm>
          <a:prstGeom prst="rect">
            <a:avLst/>
          </a:prstGeom>
          <a:noFill/>
          <a:ln/>
        </p:spPr>
        <p:txBody>
          <a:bodyPr wrap="square" lIns="0" tIns="0" rIns="0" bIns="0" rtlCol="0" anchor="t">
            <a:normAutofit/>
          </a:bodyPr>
          <a:lstStyle/>
          <a:p>
            <a:pPr marL="0" indent="0">
              <a:buNone/>
            </a:pPr>
            <a:r>
              <a:rPr sz="969">
                <a:solidFill>
                  <a:srgbClr val="142033"/>
                </a:solidFill>
                <a:latin typeface="Yu Gothic"/>
              </a:rPr>
              <a:t>1. MetaTrader 5を起動します。</a:t>
            </a:r>
            <a:endParaRPr lang="en-US" sz="1020" dirty="0"/>
          </a:p>
          <a:p>
            <a:r>
              <a:rPr sz="969">
                <a:solidFill>
                  <a:srgbClr val="142033"/>
                </a:solidFill>
                <a:latin typeface="Yu Gothic"/>
              </a:rPr>
              <a:t>2. インジケーターをインストールします。</a:t>
            </a:r>
          </a:p>
          <a:p>
            <a:r>
              <a:rPr sz="969">
                <a:solidFill>
                  <a:srgbClr val="142033"/>
                </a:solidFill>
                <a:latin typeface="Yu Gothic"/>
              </a:rPr>
              <a:t>3. チャートへ適用します。</a:t>
            </a:r>
          </a:p>
        </p:txBody>
      </p:sp>
      <p:sp>
        <p:nvSpPr>
          <p:cNvPr id="18" name="Shape 15"/>
          <p:cNvSpPr/>
          <p:nvPr/>
        </p:nvSpPr>
        <p:spPr>
          <a:xfrm>
            <a:off x="566928" y="4187952"/>
            <a:ext cx="5230368" cy="868680"/>
          </a:xfrm>
          <a:prstGeom prst="roundRect">
            <a:avLst>
              <a:gd name="adj" fmla="val 12632"/>
            </a:avLst>
          </a:prstGeom>
          <a:solidFill>
            <a:srgbClr val="FFFFFF"/>
          </a:solidFill>
          <a:ln w="12700">
            <a:solidFill>
              <a:srgbClr val="D6DEE8"/>
            </a:solidFill>
            <a:prstDash val="solid"/>
          </a:ln>
        </p:spPr>
        <p:txBody>
          <a:bodyPr/>
          <a:lstStyle/>
          <a:p>
            <a:endParaRPr/>
          </a:p>
        </p:txBody>
      </p:sp>
      <p:sp>
        <p:nvSpPr>
          <p:cNvPr id="19" name="Shape 16"/>
          <p:cNvSpPr/>
          <p:nvPr/>
        </p:nvSpPr>
        <p:spPr>
          <a:xfrm>
            <a:off x="566928" y="4297680"/>
            <a:ext cx="54864" cy="649224"/>
          </a:xfrm>
          <a:prstGeom prst="rect">
            <a:avLst/>
          </a:prstGeom>
          <a:solidFill>
            <a:srgbClr val="16A34A"/>
          </a:solidFill>
          <a:ln w="12700">
            <a:solidFill>
              <a:srgbClr val="16A34A"/>
            </a:solidFill>
            <a:prstDash val="solid"/>
          </a:ln>
        </p:spPr>
        <p:txBody>
          <a:bodyPr/>
          <a:lstStyle/>
          <a:p>
            <a:endParaRPr/>
          </a:p>
        </p:txBody>
      </p:sp>
      <p:sp>
        <p:nvSpPr>
          <p:cNvPr id="20" name="Text 17"/>
          <p:cNvSpPr/>
          <p:nvPr/>
        </p:nvSpPr>
        <p:spPr>
          <a:xfrm>
            <a:off x="768096" y="4352544"/>
            <a:ext cx="4910328"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ワンポイント</a:t>
            </a:r>
            <a:endParaRPr lang="en-US" sz="1050" dirty="0"/>
          </a:p>
        </p:txBody>
      </p:sp>
      <p:sp>
        <p:nvSpPr>
          <p:cNvPr id="21" name="Text 18"/>
          <p:cNvSpPr/>
          <p:nvPr/>
        </p:nvSpPr>
        <p:spPr>
          <a:xfrm>
            <a:off x="768096" y="4645152"/>
            <a:ext cx="4882896" cy="301752"/>
          </a:xfrm>
          <a:prstGeom prst="rect">
            <a:avLst/>
          </a:prstGeom>
          <a:noFill/>
          <a:ln/>
        </p:spPr>
        <p:txBody>
          <a:bodyPr wrap="square" lIns="0" tIns="0" rIns="0" bIns="0" rtlCol="0" anchor="t">
            <a:normAutofit/>
          </a:bodyPr>
          <a:lstStyle/>
          <a:p>
            <a:pPr marL="0" indent="0">
              <a:buNone/>
            </a:pPr>
            <a:r>
              <a:rPr sz="919">
                <a:solidFill>
                  <a:srgbClr val="142033"/>
                </a:solidFill>
                <a:latin typeface="Yu Gothic"/>
              </a:rPr>
              <a:t>Navigatorウィンドウからインジケーターをチャートへドラッグ＆ドロップしてもインストールできます。</a:t>
            </a:r>
            <a:endParaRPr lang="en-US" sz="970" dirty="0"/>
          </a:p>
        </p:txBody>
      </p:sp>
      <p:sp>
        <p:nvSpPr>
          <p:cNvPr id="22" name="Shape 19"/>
          <p:cNvSpPr/>
          <p:nvPr/>
        </p:nvSpPr>
        <p:spPr>
          <a:xfrm>
            <a:off x="566928" y="5285232"/>
            <a:ext cx="5230368" cy="868680"/>
          </a:xfrm>
          <a:prstGeom prst="roundRect">
            <a:avLst>
              <a:gd name="adj" fmla="val 12632"/>
            </a:avLst>
          </a:prstGeom>
          <a:solidFill>
            <a:srgbClr val="FFFFFF"/>
          </a:solidFill>
          <a:ln w="12700">
            <a:solidFill>
              <a:srgbClr val="D6DEE8"/>
            </a:solidFill>
            <a:prstDash val="solid"/>
          </a:ln>
        </p:spPr>
        <p:txBody>
          <a:bodyPr/>
          <a:lstStyle/>
          <a:p>
            <a:endParaRPr/>
          </a:p>
        </p:txBody>
      </p:sp>
      <p:sp>
        <p:nvSpPr>
          <p:cNvPr id="23" name="Shape 20"/>
          <p:cNvSpPr/>
          <p:nvPr/>
        </p:nvSpPr>
        <p:spPr>
          <a:xfrm>
            <a:off x="566928" y="5394960"/>
            <a:ext cx="54864" cy="649224"/>
          </a:xfrm>
          <a:prstGeom prst="rect">
            <a:avLst/>
          </a:prstGeom>
          <a:solidFill>
            <a:srgbClr val="F97316"/>
          </a:solidFill>
          <a:ln w="12700">
            <a:solidFill>
              <a:srgbClr val="F97316"/>
            </a:solidFill>
            <a:prstDash val="solid"/>
          </a:ln>
        </p:spPr>
        <p:txBody>
          <a:bodyPr/>
          <a:lstStyle/>
          <a:p>
            <a:endParaRPr/>
          </a:p>
        </p:txBody>
      </p:sp>
      <p:sp>
        <p:nvSpPr>
          <p:cNvPr id="24" name="Text 21"/>
          <p:cNvSpPr/>
          <p:nvPr/>
        </p:nvSpPr>
        <p:spPr>
          <a:xfrm>
            <a:off x="768096" y="5449824"/>
            <a:ext cx="4910328"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インジケーターが見つからない場合</a:t>
            </a:r>
            <a:endParaRPr lang="en-US" sz="1050" dirty="0"/>
          </a:p>
        </p:txBody>
      </p:sp>
      <p:sp>
        <p:nvSpPr>
          <p:cNvPr id="25" name="Text 22"/>
          <p:cNvSpPr/>
          <p:nvPr/>
        </p:nvSpPr>
        <p:spPr>
          <a:xfrm>
            <a:off x="768096" y="5742432"/>
            <a:ext cx="4882896" cy="301752"/>
          </a:xfrm>
          <a:prstGeom prst="rect">
            <a:avLst/>
          </a:prstGeom>
          <a:noFill/>
          <a:ln/>
        </p:spPr>
        <p:txBody>
          <a:bodyPr wrap="square" lIns="0" tIns="0" rIns="0" bIns="0" rtlCol="0" anchor="t">
            <a:normAutofit/>
          </a:bodyPr>
          <a:lstStyle/>
          <a:p>
            <a:pPr marL="0" indent="0">
              <a:buNone/>
            </a:pPr>
            <a:r>
              <a:rPr sz="760">
                <a:solidFill>
                  <a:srgbClr val="142033"/>
                </a:solidFill>
                <a:latin typeface="Yu Gothic"/>
              </a:rPr>
              <a:t>Indicatorsフォルダに保存されているか確認してください。別のフォルダに保存されている場合は、Indicatorsフォルダへ移動すると見つけやすく、管理もしやすくなります。</a:t>
            </a:r>
            <a:endParaRPr lang="en-US" sz="820" dirty="0"/>
          </a:p>
        </p:txBody>
      </p:sp>
      <p:sp>
        <p:nvSpPr>
          <p:cNvPr id="26" name="Shape 23"/>
          <p:cNvSpPr/>
          <p:nvPr/>
        </p:nvSpPr>
        <p:spPr>
          <a:xfrm>
            <a:off x="6446520" y="1481328"/>
            <a:ext cx="4800600" cy="4526280"/>
          </a:xfrm>
          <a:prstGeom prst="roundRect">
            <a:avLst>
              <a:gd name="adj" fmla="val 3636"/>
            </a:avLst>
          </a:prstGeom>
          <a:solidFill>
            <a:srgbClr val="EEF4FB"/>
          </a:solidFill>
          <a:ln w="15240">
            <a:solidFill>
              <a:srgbClr val="D6DEE8"/>
            </a:solidFill>
            <a:prstDash val="solid"/>
          </a:ln>
        </p:spPr>
        <p:txBody>
          <a:bodyPr/>
          <a:lstStyle/>
          <a:p>
            <a:endParaRPr/>
          </a:p>
        </p:txBody>
      </p:sp>
      <p:sp>
        <p:nvSpPr>
          <p:cNvPr id="27" name="Text 24"/>
          <p:cNvSpPr/>
          <p:nvPr/>
        </p:nvSpPr>
        <p:spPr>
          <a:xfrm>
            <a:off x="6629400" y="3634740"/>
            <a:ext cx="4434840" cy="219456"/>
          </a:xfrm>
          <a:prstGeom prst="rect">
            <a:avLst/>
          </a:prstGeom>
          <a:noFill/>
          <a:ln/>
        </p:spPr>
        <p:txBody>
          <a:bodyPr wrap="square" lIns="0" tIns="0" rIns="0" bIns="0" rtlCol="0" anchor="ctr">
            <a:normAutofit fontScale="70000" lnSpcReduction="20000"/>
          </a:bodyPr>
          <a:lstStyle/>
          <a:p>
            <a:pPr marL="0" indent="0" algn="ctr">
              <a:buNone/>
            </a:pPr>
            <a:r>
              <a:rPr sz="1100" b="1">
                <a:solidFill>
                  <a:srgbClr val="6F7E91"/>
                </a:solidFill>
                <a:latin typeface="Yu Gothic"/>
              </a:rPr>
              <a:t>画像</a:t>
            </a:r>
            <a:endParaRPr lang="en-US" sz="1100" dirty="0"/>
          </a:p>
          <a:p>
            <a:pPr algn="ctr"/>
            <a:r>
              <a:rPr sz="1100" b="1">
                <a:solidFill>
                  <a:srgbClr val="6F7E91"/>
                </a:solidFill>
                <a:latin typeface="Yu Gothic"/>
              </a:rPr>
              <a:t>MT5 Navigator / Indicatorsフォルダ</a:t>
            </a:r>
          </a:p>
        </p:txBody>
      </p:sp>
      <p:pic>
        <p:nvPicPr>
          <p:cNvPr id="29" name="図 28">
            <a:extLst>
              <a:ext uri="{FF2B5EF4-FFF2-40B4-BE49-F238E27FC236}">
                <a16:creationId xmlns:a16="http://schemas.microsoft.com/office/drawing/2014/main" id="{AD8DDCE3-2A95-65B8-4AB9-847B78DAFDD4}"/>
              </a:ext>
            </a:extLst>
          </p:cNvPr>
          <p:cNvPicPr>
            <a:picLocks noChangeAspect="1"/>
          </p:cNvPicPr>
          <p:nvPr/>
        </p:nvPicPr>
        <p:blipFill>
          <a:blip r:embed="rId4"/>
          <a:stretch>
            <a:fillRect/>
          </a:stretch>
        </p:blipFill>
        <p:spPr>
          <a:xfrm>
            <a:off x="6427858" y="1312921"/>
            <a:ext cx="4964923" cy="2664105"/>
          </a:xfrm>
          <a:prstGeom prst="rect">
            <a:avLst/>
          </a:prstGeom>
        </p:spPr>
      </p:pic>
      <p:pic>
        <p:nvPicPr>
          <p:cNvPr id="31" name="図 30">
            <a:extLst>
              <a:ext uri="{FF2B5EF4-FFF2-40B4-BE49-F238E27FC236}">
                <a16:creationId xmlns:a16="http://schemas.microsoft.com/office/drawing/2014/main" id="{451C6D4F-3099-908C-BB5C-35FF887076E0}"/>
              </a:ext>
            </a:extLst>
          </p:cNvPr>
          <p:cNvPicPr>
            <a:picLocks noChangeAspect="1"/>
          </p:cNvPicPr>
          <p:nvPr/>
        </p:nvPicPr>
        <p:blipFill>
          <a:blip r:embed="rId5"/>
          <a:stretch>
            <a:fillRect/>
          </a:stretch>
        </p:blipFill>
        <p:spPr>
          <a:xfrm>
            <a:off x="6434219" y="3865206"/>
            <a:ext cx="4964922" cy="25174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493776"/>
          </a:xfrm>
          <a:prstGeom prst="rect">
            <a:avLst/>
          </a:prstGeom>
          <a:solidFill>
            <a:srgbClr val="0E1A2B"/>
          </a:solidFill>
          <a:ln w="12700">
            <a:solidFill>
              <a:srgbClr val="0E1A2B"/>
            </a:solidFill>
            <a:prstDash val="solid"/>
          </a:ln>
        </p:spPr>
        <p:txBody>
          <a:bodyPr/>
          <a:lstStyle/>
          <a:p>
            <a:endParaRPr/>
          </a:p>
        </p:txBody>
      </p:sp>
      <p:sp>
        <p:nvSpPr>
          <p:cNvPr id="3" name="Text 1"/>
          <p:cNvSpPr/>
          <p:nvPr/>
        </p:nvSpPr>
        <p:spPr>
          <a:xfrm>
            <a:off x="502920" y="137160"/>
            <a:ext cx="6217920" cy="201168"/>
          </a:xfrm>
          <a:prstGeom prst="rect">
            <a:avLst/>
          </a:prstGeom>
          <a:noFill/>
          <a:ln/>
        </p:spPr>
        <p:txBody>
          <a:bodyPr wrap="square" lIns="0" tIns="0" rIns="0" bIns="0" rtlCol="0" anchor="ctr">
            <a:normAutofit/>
          </a:bodyPr>
          <a:lstStyle/>
          <a:p>
            <a:pPr marL="0" indent="0">
              <a:buNone/>
            </a:pPr>
            <a:r>
              <a:rPr sz="950" b="1">
                <a:solidFill>
                  <a:srgbClr val="FFFFFF"/>
                </a:solidFill>
                <a:latin typeface="Yu Gothic"/>
              </a:rPr>
              <a:t>3. クイックスタート</a:t>
            </a:r>
            <a:endParaRPr lang="en-US" sz="950" dirty="0"/>
          </a:p>
        </p:txBody>
      </p:sp>
      <p:sp>
        <p:nvSpPr>
          <p:cNvPr id="4" name="Text 2"/>
          <p:cNvSpPr/>
          <p:nvPr/>
        </p:nvSpPr>
        <p:spPr>
          <a:xfrm>
            <a:off x="8823960" y="146304"/>
            <a:ext cx="2057400" cy="182880"/>
          </a:xfrm>
          <a:prstGeom prst="rect">
            <a:avLst/>
          </a:prstGeom>
          <a:noFill/>
          <a:ln/>
        </p:spPr>
        <p:txBody>
          <a:bodyPr wrap="square" lIns="0" tIns="0" rIns="0" bIns="0" rtlCol="0" anchor="ctr"/>
          <a:lstStyle/>
          <a:p>
            <a:pPr marL="0" indent="0" algn="r">
              <a:buNone/>
            </a:pPr>
            <a:r>
              <a:rPr lang="en-US" sz="680" dirty="0">
                <a:solidFill>
                  <a:srgbClr val="BAC7DA"/>
                </a:solidFill>
                <a:latin typeface="Aptos" pitchFamily="34" charset="0"/>
                <a:ea typeface="Aptos" pitchFamily="34" charset="-122"/>
                <a:cs typeface="Aptos" pitchFamily="34" charset="-120"/>
              </a:rPr>
              <a:t>MTF Time Navigator Standard</a:t>
            </a:r>
            <a:endParaRPr lang="en-US" sz="680" dirty="0"/>
          </a:p>
        </p:txBody>
      </p:sp>
      <p:pic>
        <p:nvPicPr>
          <p:cNvPr id="5" name="Image 0" descr="/mnt/data/logo_crop.png"/>
          <p:cNvPicPr>
            <a:picLocks noChangeAspect="1"/>
          </p:cNvPicPr>
          <p:nvPr/>
        </p:nvPicPr>
        <p:blipFill>
          <a:blip r:embed="rId3"/>
          <a:stretch>
            <a:fillRect/>
          </a:stretch>
        </p:blipFill>
        <p:spPr>
          <a:xfrm>
            <a:off x="10954512" y="36576"/>
            <a:ext cx="841248" cy="384048"/>
          </a:xfrm>
          <a:prstGeom prst="rect">
            <a:avLst/>
          </a:prstGeom>
        </p:spPr>
      </p:pic>
      <p:sp>
        <p:nvSpPr>
          <p:cNvPr id="6" name="Text 3"/>
          <p:cNvSpPr/>
          <p:nvPr/>
        </p:nvSpPr>
        <p:spPr>
          <a:xfrm>
            <a:off x="11722608" y="6592824"/>
            <a:ext cx="320040" cy="118872"/>
          </a:xfrm>
          <a:prstGeom prst="rect">
            <a:avLst/>
          </a:prstGeom>
          <a:noFill/>
          <a:ln/>
        </p:spPr>
        <p:txBody>
          <a:bodyPr wrap="square" lIns="0" tIns="0" rIns="0" bIns="0" rtlCol="0" anchor="ctr"/>
          <a:lstStyle/>
          <a:p>
            <a:pPr marL="0" indent="0" algn="r">
              <a:buNone/>
            </a:pPr>
            <a:r>
              <a:rPr lang="en-US" sz="550" dirty="0">
                <a:solidFill>
                  <a:srgbClr val="8A97A8"/>
                </a:solidFill>
              </a:rPr>
              <a:t>Page 3</a:t>
            </a:r>
            <a:endParaRPr lang="en-US" sz="550" dirty="0"/>
          </a:p>
        </p:txBody>
      </p:sp>
      <p:sp>
        <p:nvSpPr>
          <p:cNvPr id="7" name="Text 4"/>
          <p:cNvSpPr/>
          <p:nvPr/>
        </p:nvSpPr>
        <p:spPr>
          <a:xfrm>
            <a:off x="502920" y="6592824"/>
            <a:ext cx="3474720" cy="128016"/>
          </a:xfrm>
          <a:prstGeom prst="rect">
            <a:avLst/>
          </a:prstGeom>
          <a:noFill/>
          <a:ln/>
        </p:spPr>
        <p:txBody>
          <a:bodyPr wrap="square" lIns="0" tIns="0" rIns="0" bIns="0" rtlCol="0" anchor="ctr">
            <a:normAutofit/>
          </a:bodyPr>
          <a:lstStyle/>
          <a:p>
            <a:pPr marL="0" indent="0">
              <a:buNone/>
            </a:pPr>
            <a:r>
              <a:rPr sz="550">
                <a:solidFill>
                  <a:srgbClr val="8A97A8"/>
                </a:solidFill>
              </a:rPr>
              <a:t>MTF Time Navigator User Manual  |  Japanese Edition</a:t>
            </a:r>
            <a:endParaRPr lang="en-US" sz="550" dirty="0"/>
          </a:p>
        </p:txBody>
      </p:sp>
      <p:sp>
        <p:nvSpPr>
          <p:cNvPr id="8" name="Text 5"/>
          <p:cNvSpPr/>
          <p:nvPr/>
        </p:nvSpPr>
        <p:spPr>
          <a:xfrm>
            <a:off x="502920" y="749808"/>
            <a:ext cx="6309360" cy="320040"/>
          </a:xfrm>
          <a:prstGeom prst="rect">
            <a:avLst/>
          </a:prstGeom>
          <a:noFill/>
          <a:ln/>
        </p:spPr>
        <p:txBody>
          <a:bodyPr wrap="square" lIns="0" tIns="0" rIns="0" bIns="0" rtlCol="0" anchor="ctr">
            <a:normAutofit lnSpcReduction="10000"/>
          </a:bodyPr>
          <a:lstStyle/>
          <a:p>
            <a:pPr marL="0" indent="0">
              <a:buNone/>
            </a:pPr>
            <a:r>
              <a:rPr sz="2200" b="1">
                <a:solidFill>
                  <a:srgbClr val="0E1A2B"/>
                </a:solidFill>
                <a:latin typeface="Yu Gothic"/>
              </a:rPr>
              <a:t>クイックスタート</a:t>
            </a:r>
            <a:endParaRPr lang="en-US" sz="2300" dirty="0"/>
          </a:p>
        </p:txBody>
      </p:sp>
      <p:sp>
        <p:nvSpPr>
          <p:cNvPr id="9" name="Text 6"/>
          <p:cNvSpPr/>
          <p:nvPr/>
        </p:nvSpPr>
        <p:spPr>
          <a:xfrm>
            <a:off x="512064" y="1115568"/>
            <a:ext cx="7315200" cy="219456"/>
          </a:xfrm>
          <a:prstGeom prst="rect">
            <a:avLst/>
          </a:prstGeom>
          <a:noFill/>
          <a:ln/>
        </p:spPr>
        <p:txBody>
          <a:bodyPr wrap="square" lIns="0" tIns="0" rIns="0" bIns="0" rtlCol="0" anchor="ctr">
            <a:normAutofit/>
          </a:bodyPr>
          <a:lstStyle/>
          <a:p>
            <a:pPr marL="0" indent="0">
              <a:buNone/>
            </a:pPr>
            <a:r>
              <a:rPr sz="1150" b="1">
                <a:solidFill>
                  <a:srgbClr val="1A75FF"/>
                </a:solidFill>
                <a:latin typeface="Yu Gothic"/>
              </a:rPr>
              <a:t>複数チャート間の時間移動をすぐに始めましょう。</a:t>
            </a:r>
            <a:endParaRPr lang="en-US" sz="1150" dirty="0"/>
          </a:p>
        </p:txBody>
      </p:sp>
      <p:sp>
        <p:nvSpPr>
          <p:cNvPr id="10" name="Text 7"/>
          <p:cNvSpPr/>
          <p:nvPr/>
        </p:nvSpPr>
        <p:spPr>
          <a:xfrm>
            <a:off x="566928" y="1417320"/>
            <a:ext cx="5806440" cy="228600"/>
          </a:xfrm>
          <a:prstGeom prst="rect">
            <a:avLst/>
          </a:prstGeom>
          <a:noFill/>
          <a:ln/>
        </p:spPr>
        <p:txBody>
          <a:bodyPr wrap="square" lIns="0" tIns="0" rIns="0" bIns="0" rtlCol="0" anchor="ctr">
            <a:normAutofit fontScale="85000" lnSpcReduction="10000"/>
          </a:bodyPr>
          <a:lstStyle/>
          <a:p>
            <a:pPr marL="0" indent="0">
              <a:buNone/>
            </a:pPr>
            <a:r>
              <a:rPr sz="1100" b="1">
                <a:solidFill>
                  <a:srgbClr val="1A75FF"/>
                </a:solidFill>
                <a:latin typeface="Yu Gothic"/>
              </a:rPr>
              <a:t>MTF Time Navigatorは、複数のチャート間で時間を素早く、簡単に移動できるよう設計されています。</a:t>
            </a:r>
            <a:endParaRPr lang="en-US" sz="1100" dirty="0"/>
          </a:p>
        </p:txBody>
      </p:sp>
      <p:sp>
        <p:nvSpPr>
          <p:cNvPr id="11" name="Shape 8"/>
          <p:cNvSpPr/>
          <p:nvPr/>
        </p:nvSpPr>
        <p:spPr>
          <a:xfrm>
            <a:off x="566928" y="1755648"/>
            <a:ext cx="5577840" cy="891076"/>
          </a:xfrm>
          <a:prstGeom prst="roundRect">
            <a:avLst>
              <a:gd name="adj" fmla="val 16000"/>
            </a:avLst>
          </a:prstGeom>
          <a:solidFill>
            <a:srgbClr val="FFFFFF"/>
          </a:solidFill>
          <a:ln w="12700">
            <a:solidFill>
              <a:srgbClr val="D6DEE8"/>
            </a:solidFill>
            <a:prstDash val="solid"/>
          </a:ln>
        </p:spPr>
        <p:txBody>
          <a:bodyPr/>
          <a:lstStyle/>
          <a:p>
            <a:endParaRPr dirty="0"/>
          </a:p>
        </p:txBody>
      </p:sp>
      <p:sp>
        <p:nvSpPr>
          <p:cNvPr id="12" name="Shape 9"/>
          <p:cNvSpPr/>
          <p:nvPr/>
        </p:nvSpPr>
        <p:spPr>
          <a:xfrm>
            <a:off x="566928" y="1865376"/>
            <a:ext cx="54864" cy="645116"/>
          </a:xfrm>
          <a:prstGeom prst="rect">
            <a:avLst/>
          </a:prstGeom>
          <a:solidFill>
            <a:srgbClr val="16A8F8"/>
          </a:solidFill>
          <a:ln w="12700">
            <a:solidFill>
              <a:srgbClr val="16A8F8"/>
            </a:solidFill>
            <a:prstDash val="solid"/>
          </a:ln>
        </p:spPr>
        <p:txBody>
          <a:bodyPr/>
          <a:lstStyle/>
          <a:p>
            <a:endParaRPr/>
          </a:p>
        </p:txBody>
      </p:sp>
      <p:sp>
        <p:nvSpPr>
          <p:cNvPr id="13" name="Text 10"/>
          <p:cNvSpPr/>
          <p:nvPr/>
        </p:nvSpPr>
        <p:spPr>
          <a:xfrm>
            <a:off x="768096" y="1873585"/>
            <a:ext cx="5257800" cy="182880"/>
          </a:xfrm>
          <a:prstGeom prst="rect">
            <a:avLst/>
          </a:prstGeom>
          <a:noFill/>
          <a:ln/>
        </p:spPr>
        <p:txBody>
          <a:bodyPr wrap="square" lIns="0" tIns="0" rIns="0" bIns="0" rtlCol="0" anchor="ctr">
            <a:normAutofit/>
          </a:bodyPr>
          <a:lstStyle/>
          <a:p>
            <a:pPr marL="0" indent="0">
              <a:buNone/>
            </a:pPr>
            <a:r>
              <a:rPr sz="1050" b="1" dirty="0">
                <a:solidFill>
                  <a:srgbClr val="0E1A2B"/>
                </a:solidFill>
                <a:latin typeface="Yu Gothic"/>
              </a:rPr>
              <a:t>Step 1 — </a:t>
            </a:r>
            <a:r>
              <a:rPr sz="1050" b="1" dirty="0" err="1">
                <a:solidFill>
                  <a:srgbClr val="0E1A2B"/>
                </a:solidFill>
                <a:latin typeface="Yu Gothic"/>
              </a:rPr>
              <a:t>MARKをクリック</a:t>
            </a:r>
            <a:endParaRPr lang="en-US" sz="1050" dirty="0"/>
          </a:p>
        </p:txBody>
      </p:sp>
      <p:sp>
        <p:nvSpPr>
          <p:cNvPr id="14" name="Text 11"/>
          <p:cNvSpPr/>
          <p:nvPr/>
        </p:nvSpPr>
        <p:spPr>
          <a:xfrm>
            <a:off x="768096" y="2140444"/>
            <a:ext cx="5230368" cy="407372"/>
          </a:xfrm>
          <a:prstGeom prst="rect">
            <a:avLst/>
          </a:prstGeom>
          <a:noFill/>
          <a:ln/>
        </p:spPr>
        <p:txBody>
          <a:bodyPr wrap="square" lIns="0" tIns="0" rIns="0" bIns="0" rtlCol="0" anchor="t">
            <a:normAutofit fontScale="92500" lnSpcReduction="10000"/>
          </a:bodyPr>
          <a:lstStyle/>
          <a:p>
            <a:pPr marL="0" indent="0">
              <a:buNone/>
            </a:pPr>
            <a:r>
              <a:rPr sz="800" dirty="0" err="1">
                <a:solidFill>
                  <a:srgbClr val="142033"/>
                </a:solidFill>
                <a:latin typeface="Yu Gothic"/>
              </a:rPr>
              <a:t>MARKをクリックして、同期マークの配置を開始します</a:t>
            </a:r>
            <a:r>
              <a:rPr sz="800" dirty="0">
                <a:solidFill>
                  <a:srgbClr val="142033"/>
                </a:solidFill>
                <a:latin typeface="Yu Gothic"/>
              </a:rPr>
              <a:t>。</a:t>
            </a:r>
            <a:endParaRPr lang="en-US" sz="800" dirty="0">
              <a:solidFill>
                <a:srgbClr val="142033"/>
              </a:solidFill>
              <a:latin typeface="Yu Gothic"/>
            </a:endParaRPr>
          </a:p>
          <a:p>
            <a:pPr marL="0" indent="0">
              <a:buNone/>
            </a:pPr>
            <a:endParaRPr lang="en-US" sz="800" dirty="0">
              <a:solidFill>
                <a:srgbClr val="142033"/>
              </a:solidFill>
              <a:latin typeface="Yu Gothic"/>
            </a:endParaRPr>
          </a:p>
          <a:p>
            <a:r>
              <a:rPr lang="ja-JP" altLang="en-US" sz="800" dirty="0"/>
              <a:t>パネル操作のヒント</a:t>
            </a:r>
          </a:p>
          <a:p>
            <a:r>
              <a:rPr lang="ja-JP" altLang="en-US" sz="800" dirty="0"/>
              <a:t>パネルを移動するには、パネル上部をドラッグしてください。</a:t>
            </a:r>
            <a:endParaRPr lang="en-US" sz="800" dirty="0"/>
          </a:p>
        </p:txBody>
      </p:sp>
      <p:sp>
        <p:nvSpPr>
          <p:cNvPr id="15" name="Shape 12"/>
          <p:cNvSpPr/>
          <p:nvPr/>
        </p:nvSpPr>
        <p:spPr>
          <a:xfrm>
            <a:off x="566928" y="2765596"/>
            <a:ext cx="5577840" cy="685800"/>
          </a:xfrm>
          <a:prstGeom prst="roundRect">
            <a:avLst>
              <a:gd name="adj" fmla="val 16000"/>
            </a:avLst>
          </a:prstGeom>
          <a:solidFill>
            <a:srgbClr val="FFFFFF"/>
          </a:solidFill>
          <a:ln w="12700">
            <a:solidFill>
              <a:srgbClr val="D6DEE8"/>
            </a:solidFill>
            <a:prstDash val="solid"/>
          </a:ln>
        </p:spPr>
        <p:txBody>
          <a:bodyPr/>
          <a:lstStyle/>
          <a:p>
            <a:endParaRPr/>
          </a:p>
        </p:txBody>
      </p:sp>
      <p:sp>
        <p:nvSpPr>
          <p:cNvPr id="16" name="Shape 13"/>
          <p:cNvSpPr/>
          <p:nvPr/>
        </p:nvSpPr>
        <p:spPr>
          <a:xfrm>
            <a:off x="566928" y="2875324"/>
            <a:ext cx="54864" cy="466344"/>
          </a:xfrm>
          <a:prstGeom prst="rect">
            <a:avLst/>
          </a:prstGeom>
          <a:solidFill>
            <a:srgbClr val="16A8F8"/>
          </a:solidFill>
          <a:ln w="12700">
            <a:solidFill>
              <a:srgbClr val="16A8F8"/>
            </a:solidFill>
            <a:prstDash val="solid"/>
          </a:ln>
        </p:spPr>
        <p:txBody>
          <a:bodyPr/>
          <a:lstStyle/>
          <a:p>
            <a:endParaRPr/>
          </a:p>
        </p:txBody>
      </p:sp>
      <p:sp>
        <p:nvSpPr>
          <p:cNvPr id="17" name="Text 14"/>
          <p:cNvSpPr/>
          <p:nvPr/>
        </p:nvSpPr>
        <p:spPr>
          <a:xfrm>
            <a:off x="768096" y="2930188"/>
            <a:ext cx="525780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Step 2 — 最初の同期マークを配置</a:t>
            </a:r>
            <a:endParaRPr lang="en-US" sz="1050" dirty="0"/>
          </a:p>
        </p:txBody>
      </p:sp>
      <p:sp>
        <p:nvSpPr>
          <p:cNvPr id="18" name="Text 15"/>
          <p:cNvSpPr/>
          <p:nvPr/>
        </p:nvSpPr>
        <p:spPr>
          <a:xfrm>
            <a:off x="768096" y="3222796"/>
            <a:ext cx="5230368" cy="118872"/>
          </a:xfrm>
          <a:prstGeom prst="rect">
            <a:avLst/>
          </a:prstGeom>
          <a:noFill/>
          <a:ln/>
        </p:spPr>
        <p:txBody>
          <a:bodyPr wrap="square" lIns="0" tIns="0" rIns="0" bIns="0" rtlCol="0" anchor="t">
            <a:normAutofit fontScale="85000" lnSpcReduction="10000"/>
          </a:bodyPr>
          <a:lstStyle/>
          <a:p>
            <a:pPr marL="0" indent="0">
              <a:buNone/>
            </a:pPr>
            <a:r>
              <a:rPr sz="720">
                <a:solidFill>
                  <a:srgbClr val="142033"/>
                </a:solidFill>
                <a:latin typeface="Yu Gothic"/>
              </a:rPr>
              <a:t>MARKをクリックした後、いつも通りMetaTrader 5の垂直線ツールを選択し、同期マークを配置したい場所へ垂直線を引いてください。</a:t>
            </a:r>
            <a:endParaRPr lang="en-US" sz="860" dirty="0"/>
          </a:p>
        </p:txBody>
      </p:sp>
      <p:sp>
        <p:nvSpPr>
          <p:cNvPr id="19" name="Shape 16"/>
          <p:cNvSpPr/>
          <p:nvPr/>
        </p:nvSpPr>
        <p:spPr>
          <a:xfrm>
            <a:off x="566928" y="3570268"/>
            <a:ext cx="5577840" cy="960120"/>
          </a:xfrm>
          <a:prstGeom prst="roundRect">
            <a:avLst>
              <a:gd name="adj" fmla="val 11429"/>
            </a:avLst>
          </a:prstGeom>
          <a:solidFill>
            <a:srgbClr val="FFFFFF"/>
          </a:solidFill>
          <a:ln w="12700">
            <a:solidFill>
              <a:srgbClr val="D6DEE8"/>
            </a:solidFill>
            <a:prstDash val="solid"/>
          </a:ln>
        </p:spPr>
        <p:txBody>
          <a:bodyPr/>
          <a:lstStyle/>
          <a:p>
            <a:endParaRPr/>
          </a:p>
        </p:txBody>
      </p:sp>
      <p:sp>
        <p:nvSpPr>
          <p:cNvPr id="20" name="Shape 17"/>
          <p:cNvSpPr/>
          <p:nvPr/>
        </p:nvSpPr>
        <p:spPr>
          <a:xfrm>
            <a:off x="566928" y="3679996"/>
            <a:ext cx="54864" cy="740664"/>
          </a:xfrm>
          <a:prstGeom prst="rect">
            <a:avLst/>
          </a:prstGeom>
          <a:solidFill>
            <a:srgbClr val="16A34A"/>
          </a:solidFill>
          <a:ln w="12700">
            <a:solidFill>
              <a:srgbClr val="16A34A"/>
            </a:solidFill>
            <a:prstDash val="solid"/>
          </a:ln>
        </p:spPr>
        <p:txBody>
          <a:bodyPr/>
          <a:lstStyle/>
          <a:p>
            <a:endParaRPr/>
          </a:p>
        </p:txBody>
      </p:sp>
      <p:sp>
        <p:nvSpPr>
          <p:cNvPr id="21" name="Text 18"/>
          <p:cNvSpPr/>
          <p:nvPr/>
        </p:nvSpPr>
        <p:spPr>
          <a:xfrm>
            <a:off x="768096" y="3734860"/>
            <a:ext cx="525780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Step 3 — 同期垂直線を動かす</a:t>
            </a:r>
            <a:endParaRPr lang="en-US" sz="1050" dirty="0"/>
          </a:p>
        </p:txBody>
      </p:sp>
      <p:sp>
        <p:nvSpPr>
          <p:cNvPr id="22" name="Text 19"/>
          <p:cNvSpPr/>
          <p:nvPr/>
        </p:nvSpPr>
        <p:spPr>
          <a:xfrm>
            <a:off x="768096" y="4027468"/>
            <a:ext cx="5230368" cy="393192"/>
          </a:xfrm>
          <a:prstGeom prst="rect">
            <a:avLst/>
          </a:prstGeom>
          <a:noFill/>
          <a:ln/>
        </p:spPr>
        <p:txBody>
          <a:bodyPr wrap="square" lIns="0" tIns="0" rIns="0" bIns="0" rtlCol="0" anchor="t">
            <a:normAutofit/>
          </a:bodyPr>
          <a:lstStyle/>
          <a:p>
            <a:pPr marL="0" indent="0">
              <a:buNone/>
            </a:pPr>
            <a:r>
              <a:rPr sz="720">
                <a:solidFill>
                  <a:srgbClr val="142033"/>
                </a:solidFill>
                <a:latin typeface="Yu Gothic"/>
              </a:rPr>
              <a:t>垂直線が同期マークとして配置されると、すべてのチャートが同じ時間へ自動的に移動します。その後、その垂直線をドラッグすると、他の時間足の同期垂直線も同じように移動します。</a:t>
            </a:r>
            <a:endParaRPr lang="en-US" sz="740" dirty="0"/>
          </a:p>
        </p:txBody>
      </p:sp>
      <p:sp>
        <p:nvSpPr>
          <p:cNvPr id="23" name="Shape 20"/>
          <p:cNvSpPr/>
          <p:nvPr/>
        </p:nvSpPr>
        <p:spPr>
          <a:xfrm>
            <a:off x="566928" y="4649260"/>
            <a:ext cx="5577840" cy="685800"/>
          </a:xfrm>
          <a:prstGeom prst="roundRect">
            <a:avLst>
              <a:gd name="adj" fmla="val 16000"/>
            </a:avLst>
          </a:prstGeom>
          <a:solidFill>
            <a:srgbClr val="FFFFFF"/>
          </a:solidFill>
          <a:ln w="12700">
            <a:solidFill>
              <a:srgbClr val="D6DEE8"/>
            </a:solidFill>
            <a:prstDash val="solid"/>
          </a:ln>
        </p:spPr>
        <p:txBody>
          <a:bodyPr/>
          <a:lstStyle/>
          <a:p>
            <a:endParaRPr/>
          </a:p>
        </p:txBody>
      </p:sp>
      <p:sp>
        <p:nvSpPr>
          <p:cNvPr id="24" name="Shape 21"/>
          <p:cNvSpPr/>
          <p:nvPr/>
        </p:nvSpPr>
        <p:spPr>
          <a:xfrm>
            <a:off x="566928" y="4758988"/>
            <a:ext cx="54864" cy="466344"/>
          </a:xfrm>
          <a:prstGeom prst="rect">
            <a:avLst/>
          </a:prstGeom>
          <a:solidFill>
            <a:srgbClr val="1A75FF"/>
          </a:solidFill>
          <a:ln w="12700">
            <a:solidFill>
              <a:srgbClr val="1A75FF"/>
            </a:solidFill>
            <a:prstDash val="solid"/>
          </a:ln>
        </p:spPr>
        <p:txBody>
          <a:bodyPr/>
          <a:lstStyle/>
          <a:p>
            <a:endParaRPr/>
          </a:p>
        </p:txBody>
      </p:sp>
      <p:sp>
        <p:nvSpPr>
          <p:cNvPr id="25" name="Text 22"/>
          <p:cNvSpPr/>
          <p:nvPr/>
        </p:nvSpPr>
        <p:spPr>
          <a:xfrm>
            <a:off x="768096" y="4813852"/>
            <a:ext cx="525780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Step 4 — 任意の日付へ移動</a:t>
            </a:r>
            <a:endParaRPr lang="en-US" sz="1050" dirty="0"/>
          </a:p>
        </p:txBody>
      </p:sp>
      <p:sp>
        <p:nvSpPr>
          <p:cNvPr id="26" name="Text 23"/>
          <p:cNvSpPr/>
          <p:nvPr/>
        </p:nvSpPr>
        <p:spPr>
          <a:xfrm>
            <a:off x="768096" y="5106460"/>
            <a:ext cx="5230368" cy="118872"/>
          </a:xfrm>
          <a:prstGeom prst="rect">
            <a:avLst/>
          </a:prstGeom>
          <a:noFill/>
          <a:ln/>
        </p:spPr>
        <p:txBody>
          <a:bodyPr wrap="square" lIns="0" tIns="0" rIns="0" bIns="0" rtlCol="0" anchor="t">
            <a:normAutofit lnSpcReduction="10000"/>
          </a:bodyPr>
          <a:lstStyle/>
          <a:p>
            <a:pPr marL="0" indent="0">
              <a:buNone/>
            </a:pPr>
            <a:r>
              <a:rPr sz="800">
                <a:solidFill>
                  <a:srgbClr val="142033"/>
                </a:solidFill>
                <a:latin typeface="Yu Gothic"/>
              </a:rPr>
              <a:t>確認したい日時を入力してGOをクリックしてください。すべての同期チャートが、その日時へ瞬時に移動します。</a:t>
            </a:r>
            <a:endParaRPr lang="en-US" sz="860" dirty="0"/>
          </a:p>
        </p:txBody>
      </p:sp>
      <p:sp>
        <p:nvSpPr>
          <p:cNvPr id="27" name="Shape 24"/>
          <p:cNvSpPr/>
          <p:nvPr/>
        </p:nvSpPr>
        <p:spPr>
          <a:xfrm>
            <a:off x="566928" y="5453932"/>
            <a:ext cx="5577840" cy="685800"/>
          </a:xfrm>
          <a:prstGeom prst="roundRect">
            <a:avLst>
              <a:gd name="adj" fmla="val 16000"/>
            </a:avLst>
          </a:prstGeom>
          <a:solidFill>
            <a:srgbClr val="FFFFFF"/>
          </a:solidFill>
          <a:ln w="12700">
            <a:solidFill>
              <a:srgbClr val="D6DEE8"/>
            </a:solidFill>
            <a:prstDash val="solid"/>
          </a:ln>
        </p:spPr>
        <p:txBody>
          <a:bodyPr/>
          <a:lstStyle/>
          <a:p>
            <a:endParaRPr/>
          </a:p>
        </p:txBody>
      </p:sp>
      <p:sp>
        <p:nvSpPr>
          <p:cNvPr id="28" name="Shape 25"/>
          <p:cNvSpPr/>
          <p:nvPr/>
        </p:nvSpPr>
        <p:spPr>
          <a:xfrm>
            <a:off x="566928" y="5563660"/>
            <a:ext cx="54864" cy="466344"/>
          </a:xfrm>
          <a:prstGeom prst="rect">
            <a:avLst/>
          </a:prstGeom>
          <a:solidFill>
            <a:srgbClr val="1A75FF"/>
          </a:solidFill>
          <a:ln w="12700">
            <a:solidFill>
              <a:srgbClr val="1A75FF"/>
            </a:solidFill>
            <a:prstDash val="solid"/>
          </a:ln>
        </p:spPr>
        <p:txBody>
          <a:bodyPr/>
          <a:lstStyle/>
          <a:p>
            <a:endParaRPr/>
          </a:p>
        </p:txBody>
      </p:sp>
      <p:sp>
        <p:nvSpPr>
          <p:cNvPr id="29" name="Text 26"/>
          <p:cNvSpPr/>
          <p:nvPr/>
        </p:nvSpPr>
        <p:spPr>
          <a:xfrm>
            <a:off x="768096" y="5618524"/>
            <a:ext cx="525780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Step 5 — 最新のマーケットデータへ戻る</a:t>
            </a:r>
            <a:endParaRPr lang="en-US" sz="1050" dirty="0"/>
          </a:p>
        </p:txBody>
      </p:sp>
      <p:sp>
        <p:nvSpPr>
          <p:cNvPr id="30" name="Text 27"/>
          <p:cNvSpPr/>
          <p:nvPr/>
        </p:nvSpPr>
        <p:spPr>
          <a:xfrm>
            <a:off x="768096" y="5911132"/>
            <a:ext cx="5230368" cy="118872"/>
          </a:xfrm>
          <a:prstGeom prst="rect">
            <a:avLst/>
          </a:prstGeom>
          <a:noFill/>
          <a:ln/>
        </p:spPr>
        <p:txBody>
          <a:bodyPr wrap="square" lIns="0" tIns="0" rIns="0" bIns="0" rtlCol="0" anchor="t">
            <a:normAutofit lnSpcReduction="10000"/>
          </a:bodyPr>
          <a:lstStyle/>
          <a:p>
            <a:pPr marL="0" indent="0">
              <a:buNone/>
            </a:pPr>
            <a:r>
              <a:rPr sz="800">
                <a:solidFill>
                  <a:srgbClr val="142033"/>
                </a:solidFill>
                <a:latin typeface="Yu Gothic"/>
              </a:rPr>
              <a:t>TODAYをクリックすると、すべての同期チャートが利用可能な最新のマーケットデータへ戻ります。</a:t>
            </a:r>
            <a:endParaRPr lang="en-US" sz="860" dirty="0"/>
          </a:p>
        </p:txBody>
      </p:sp>
      <p:sp>
        <p:nvSpPr>
          <p:cNvPr id="31" name="Shape 28"/>
          <p:cNvSpPr/>
          <p:nvPr/>
        </p:nvSpPr>
        <p:spPr>
          <a:xfrm>
            <a:off x="6565392" y="1572768"/>
            <a:ext cx="4800600" cy="3337560"/>
          </a:xfrm>
          <a:prstGeom prst="roundRect">
            <a:avLst>
              <a:gd name="adj" fmla="val 4932"/>
            </a:avLst>
          </a:prstGeom>
          <a:solidFill>
            <a:srgbClr val="EEF4FB"/>
          </a:solidFill>
          <a:ln w="15240">
            <a:solidFill>
              <a:srgbClr val="D6DEE8"/>
            </a:solidFill>
            <a:prstDash val="solid"/>
          </a:ln>
        </p:spPr>
        <p:txBody>
          <a:bodyPr/>
          <a:lstStyle/>
          <a:p>
            <a:endParaRPr/>
          </a:p>
        </p:txBody>
      </p:sp>
      <p:sp>
        <p:nvSpPr>
          <p:cNvPr id="32" name="Text 29"/>
          <p:cNvSpPr/>
          <p:nvPr/>
        </p:nvSpPr>
        <p:spPr>
          <a:xfrm>
            <a:off x="6748272" y="3131820"/>
            <a:ext cx="4434840" cy="219456"/>
          </a:xfrm>
          <a:prstGeom prst="rect">
            <a:avLst/>
          </a:prstGeom>
          <a:noFill/>
          <a:ln/>
        </p:spPr>
        <p:txBody>
          <a:bodyPr wrap="square" lIns="0" tIns="0" rIns="0" bIns="0" rtlCol="0" anchor="ctr">
            <a:normAutofit fontScale="70000" lnSpcReduction="20000"/>
          </a:bodyPr>
          <a:lstStyle/>
          <a:p>
            <a:pPr marL="0" indent="0" algn="ctr">
              <a:buNone/>
            </a:pPr>
            <a:r>
              <a:rPr sz="1100" b="1">
                <a:solidFill>
                  <a:srgbClr val="6F7E91"/>
                </a:solidFill>
                <a:latin typeface="Yu Gothic"/>
              </a:rPr>
              <a:t>GIF / 画像</a:t>
            </a:r>
            <a:endParaRPr lang="en-US" sz="1100" dirty="0"/>
          </a:p>
          <a:p>
            <a:pPr algn="ctr"/>
            <a:r>
              <a:rPr sz="1100" b="1">
                <a:solidFill>
                  <a:srgbClr val="6F7E91"/>
                </a:solidFill>
                <a:latin typeface="Yu Gothic"/>
              </a:rPr>
              <a:t>クイックスタート操作</a:t>
            </a:r>
          </a:p>
        </p:txBody>
      </p:sp>
      <p:sp>
        <p:nvSpPr>
          <p:cNvPr id="33" name="Shape 30"/>
          <p:cNvSpPr/>
          <p:nvPr/>
        </p:nvSpPr>
        <p:spPr>
          <a:xfrm>
            <a:off x="6565392" y="5166360"/>
            <a:ext cx="4800600" cy="868680"/>
          </a:xfrm>
          <a:prstGeom prst="roundRect">
            <a:avLst>
              <a:gd name="adj" fmla="val 12632"/>
            </a:avLst>
          </a:prstGeom>
          <a:solidFill>
            <a:srgbClr val="FFFFFF"/>
          </a:solidFill>
          <a:ln w="12700">
            <a:solidFill>
              <a:srgbClr val="D6DEE8"/>
            </a:solidFill>
            <a:prstDash val="solid"/>
          </a:ln>
        </p:spPr>
        <p:txBody>
          <a:bodyPr/>
          <a:lstStyle/>
          <a:p>
            <a:endParaRPr/>
          </a:p>
        </p:txBody>
      </p:sp>
      <p:sp>
        <p:nvSpPr>
          <p:cNvPr id="34" name="Shape 31"/>
          <p:cNvSpPr/>
          <p:nvPr/>
        </p:nvSpPr>
        <p:spPr>
          <a:xfrm>
            <a:off x="6565392" y="5276088"/>
            <a:ext cx="54864" cy="649224"/>
          </a:xfrm>
          <a:prstGeom prst="rect">
            <a:avLst/>
          </a:prstGeom>
          <a:solidFill>
            <a:srgbClr val="F97316"/>
          </a:solidFill>
          <a:ln w="12700">
            <a:solidFill>
              <a:srgbClr val="F97316"/>
            </a:solidFill>
            <a:prstDash val="solid"/>
          </a:ln>
        </p:spPr>
        <p:txBody>
          <a:bodyPr/>
          <a:lstStyle/>
          <a:p>
            <a:endParaRPr/>
          </a:p>
        </p:txBody>
      </p:sp>
      <p:sp>
        <p:nvSpPr>
          <p:cNvPr id="35" name="Text 32"/>
          <p:cNvSpPr/>
          <p:nvPr/>
        </p:nvSpPr>
        <p:spPr>
          <a:xfrm>
            <a:off x="6766560" y="5330952"/>
            <a:ext cx="448056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補足</a:t>
            </a:r>
            <a:endParaRPr lang="en-US" sz="1050" dirty="0"/>
          </a:p>
        </p:txBody>
      </p:sp>
      <p:sp>
        <p:nvSpPr>
          <p:cNvPr id="36" name="Text 33"/>
          <p:cNvSpPr/>
          <p:nvPr/>
        </p:nvSpPr>
        <p:spPr>
          <a:xfrm>
            <a:off x="6766560" y="5623560"/>
            <a:ext cx="4453128" cy="301752"/>
          </a:xfrm>
          <a:prstGeom prst="rect">
            <a:avLst/>
          </a:prstGeom>
          <a:noFill/>
          <a:ln/>
        </p:spPr>
        <p:txBody>
          <a:bodyPr wrap="square" lIns="0" tIns="0" rIns="0" bIns="0" rtlCol="0" anchor="t">
            <a:normAutofit/>
          </a:bodyPr>
          <a:lstStyle/>
          <a:p>
            <a:pPr marL="0" indent="0">
              <a:buNone/>
            </a:pPr>
            <a:r>
              <a:rPr sz="780">
                <a:solidFill>
                  <a:srgbClr val="142033"/>
                </a:solidFill>
                <a:latin typeface="Yu Gothic"/>
              </a:rPr>
              <a:t>GOは、選択した日付の00:00（午前0時）へ移動します。市場が休場中の場合、TODAYはブローカーが提供している最後のマーケットデータへ移動します。</a:t>
            </a:r>
            <a:endParaRPr lang="en-US" sz="840" dirty="0"/>
          </a:p>
        </p:txBody>
      </p:sp>
      <p:pic>
        <p:nvPicPr>
          <p:cNvPr id="38" name="Picture 36" descr="MTF_Time_Navigator_QuickStart_Workflow.gif">
            <a:extLst>
              <a:ext uri="{FF2B5EF4-FFF2-40B4-BE49-F238E27FC236}">
                <a16:creationId xmlns:a16="http://schemas.microsoft.com/office/drawing/2014/main" id="{BC96AEF1-9598-8CD5-EF6D-2162350DF675}"/>
              </a:ext>
            </a:extLst>
          </p:cNvPr>
          <p:cNvPicPr>
            <a:picLocks noChangeAspect="1"/>
          </p:cNvPicPr>
          <p:nvPr/>
        </p:nvPicPr>
        <p:blipFill>
          <a:blip r:embed="rId4"/>
          <a:stretch>
            <a:fillRect/>
          </a:stretch>
        </p:blipFill>
        <p:spPr>
          <a:xfrm>
            <a:off x="6577831" y="1575872"/>
            <a:ext cx="4800600" cy="333756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493776"/>
          </a:xfrm>
          <a:prstGeom prst="rect">
            <a:avLst/>
          </a:prstGeom>
          <a:solidFill>
            <a:srgbClr val="0E1A2B"/>
          </a:solidFill>
          <a:ln w="12700">
            <a:solidFill>
              <a:srgbClr val="0E1A2B"/>
            </a:solidFill>
            <a:prstDash val="solid"/>
          </a:ln>
        </p:spPr>
        <p:txBody>
          <a:bodyPr/>
          <a:lstStyle/>
          <a:p>
            <a:endParaRPr/>
          </a:p>
        </p:txBody>
      </p:sp>
      <p:sp>
        <p:nvSpPr>
          <p:cNvPr id="3" name="Text 1"/>
          <p:cNvSpPr/>
          <p:nvPr/>
        </p:nvSpPr>
        <p:spPr>
          <a:xfrm>
            <a:off x="502920" y="137160"/>
            <a:ext cx="6217920" cy="201168"/>
          </a:xfrm>
          <a:prstGeom prst="rect">
            <a:avLst/>
          </a:prstGeom>
          <a:noFill/>
          <a:ln/>
        </p:spPr>
        <p:txBody>
          <a:bodyPr wrap="square" lIns="0" tIns="0" rIns="0" bIns="0" rtlCol="0" anchor="ctr">
            <a:normAutofit/>
          </a:bodyPr>
          <a:lstStyle/>
          <a:p>
            <a:pPr marL="0" indent="0">
              <a:buNone/>
            </a:pPr>
            <a:r>
              <a:rPr sz="950" b="1">
                <a:solidFill>
                  <a:srgbClr val="FFFFFF"/>
                </a:solidFill>
                <a:latin typeface="Yu Gothic"/>
              </a:rPr>
              <a:t>4. Feature 1 – マーク同期</a:t>
            </a:r>
            <a:endParaRPr lang="en-US" sz="950" dirty="0"/>
          </a:p>
        </p:txBody>
      </p:sp>
      <p:sp>
        <p:nvSpPr>
          <p:cNvPr id="4" name="Text 2"/>
          <p:cNvSpPr/>
          <p:nvPr/>
        </p:nvSpPr>
        <p:spPr>
          <a:xfrm>
            <a:off x="8823960" y="146304"/>
            <a:ext cx="2057400" cy="182880"/>
          </a:xfrm>
          <a:prstGeom prst="rect">
            <a:avLst/>
          </a:prstGeom>
          <a:noFill/>
          <a:ln/>
        </p:spPr>
        <p:txBody>
          <a:bodyPr wrap="square" lIns="0" tIns="0" rIns="0" bIns="0" rtlCol="0" anchor="ctr"/>
          <a:lstStyle/>
          <a:p>
            <a:pPr marL="0" indent="0" algn="r">
              <a:buNone/>
            </a:pPr>
            <a:r>
              <a:rPr lang="en-US" sz="680" dirty="0">
                <a:solidFill>
                  <a:srgbClr val="BAC7DA"/>
                </a:solidFill>
                <a:latin typeface="Aptos" pitchFamily="34" charset="0"/>
                <a:ea typeface="Aptos" pitchFamily="34" charset="-122"/>
                <a:cs typeface="Aptos" pitchFamily="34" charset="-120"/>
              </a:rPr>
              <a:t>MTF Time Navigator Standard</a:t>
            </a:r>
            <a:endParaRPr lang="en-US" sz="680" dirty="0"/>
          </a:p>
        </p:txBody>
      </p:sp>
      <p:pic>
        <p:nvPicPr>
          <p:cNvPr id="5" name="Image 0" descr="/mnt/data/logo_crop.png"/>
          <p:cNvPicPr>
            <a:picLocks noChangeAspect="1"/>
          </p:cNvPicPr>
          <p:nvPr/>
        </p:nvPicPr>
        <p:blipFill>
          <a:blip r:embed="rId3"/>
          <a:stretch>
            <a:fillRect/>
          </a:stretch>
        </p:blipFill>
        <p:spPr>
          <a:xfrm>
            <a:off x="10954512" y="36576"/>
            <a:ext cx="841248" cy="384048"/>
          </a:xfrm>
          <a:prstGeom prst="rect">
            <a:avLst/>
          </a:prstGeom>
        </p:spPr>
      </p:pic>
      <p:sp>
        <p:nvSpPr>
          <p:cNvPr id="6" name="Text 3"/>
          <p:cNvSpPr/>
          <p:nvPr/>
        </p:nvSpPr>
        <p:spPr>
          <a:xfrm>
            <a:off x="11722608" y="6592824"/>
            <a:ext cx="320040" cy="118872"/>
          </a:xfrm>
          <a:prstGeom prst="rect">
            <a:avLst/>
          </a:prstGeom>
          <a:noFill/>
          <a:ln/>
        </p:spPr>
        <p:txBody>
          <a:bodyPr wrap="square" lIns="0" tIns="0" rIns="0" bIns="0" rtlCol="0" anchor="ctr"/>
          <a:lstStyle/>
          <a:p>
            <a:pPr marL="0" indent="0" algn="r">
              <a:buNone/>
            </a:pPr>
            <a:r>
              <a:rPr lang="en-US" sz="550" dirty="0">
                <a:solidFill>
                  <a:srgbClr val="8A97A8"/>
                </a:solidFill>
              </a:rPr>
              <a:t>Page 4</a:t>
            </a:r>
            <a:endParaRPr lang="en-US" sz="550" dirty="0"/>
          </a:p>
        </p:txBody>
      </p:sp>
      <p:sp>
        <p:nvSpPr>
          <p:cNvPr id="7" name="Text 4"/>
          <p:cNvSpPr/>
          <p:nvPr/>
        </p:nvSpPr>
        <p:spPr>
          <a:xfrm>
            <a:off x="502920" y="6592824"/>
            <a:ext cx="3474720" cy="128016"/>
          </a:xfrm>
          <a:prstGeom prst="rect">
            <a:avLst/>
          </a:prstGeom>
          <a:noFill/>
          <a:ln/>
        </p:spPr>
        <p:txBody>
          <a:bodyPr wrap="square" lIns="0" tIns="0" rIns="0" bIns="0" rtlCol="0" anchor="ctr">
            <a:normAutofit/>
          </a:bodyPr>
          <a:lstStyle/>
          <a:p>
            <a:pPr marL="0" indent="0">
              <a:buNone/>
            </a:pPr>
            <a:r>
              <a:rPr sz="550">
                <a:solidFill>
                  <a:srgbClr val="8A97A8"/>
                </a:solidFill>
              </a:rPr>
              <a:t>MTF Time Navigator User Manual  |  Japanese Edition</a:t>
            </a:r>
            <a:endParaRPr lang="en-US" sz="550" dirty="0"/>
          </a:p>
        </p:txBody>
      </p:sp>
      <p:sp>
        <p:nvSpPr>
          <p:cNvPr id="8" name="Text 5"/>
          <p:cNvSpPr/>
          <p:nvPr/>
        </p:nvSpPr>
        <p:spPr>
          <a:xfrm>
            <a:off x="502920" y="1132379"/>
            <a:ext cx="6309360" cy="320040"/>
          </a:xfrm>
          <a:prstGeom prst="rect">
            <a:avLst/>
          </a:prstGeom>
          <a:noFill/>
          <a:ln/>
        </p:spPr>
        <p:txBody>
          <a:bodyPr wrap="square" lIns="0" tIns="0" rIns="0" bIns="0" rtlCol="0" anchor="ctr"/>
          <a:lstStyle/>
          <a:p>
            <a:pPr marL="0" indent="0">
              <a:buNone/>
            </a:pPr>
            <a:r>
              <a:rPr lang="en-US" sz="2300" b="1" dirty="0">
                <a:solidFill>
                  <a:srgbClr val="0E1A2B"/>
                </a:solidFill>
                <a:latin typeface="Aptos Display" pitchFamily="34" charset="0"/>
                <a:ea typeface="Aptos Display" pitchFamily="34" charset="-122"/>
                <a:cs typeface="Aptos Display" pitchFamily="34" charset="-120"/>
              </a:rPr>
              <a:t>MARK ONCE. SYNC EVERY TIMEFRAME.</a:t>
            </a:r>
            <a:endParaRPr lang="en-US" sz="2300" dirty="0"/>
          </a:p>
        </p:txBody>
      </p:sp>
      <p:sp>
        <p:nvSpPr>
          <p:cNvPr id="9" name="Text 6"/>
          <p:cNvSpPr/>
          <p:nvPr/>
        </p:nvSpPr>
        <p:spPr>
          <a:xfrm>
            <a:off x="512064" y="1498139"/>
            <a:ext cx="7315200" cy="219456"/>
          </a:xfrm>
          <a:prstGeom prst="rect">
            <a:avLst/>
          </a:prstGeom>
          <a:noFill/>
          <a:ln/>
        </p:spPr>
        <p:txBody>
          <a:bodyPr wrap="square" lIns="0" tIns="0" rIns="0" bIns="0" rtlCol="0" anchor="ctr">
            <a:normAutofit/>
          </a:bodyPr>
          <a:lstStyle/>
          <a:p>
            <a:pPr marL="0" indent="0">
              <a:buNone/>
            </a:pPr>
            <a:r>
              <a:rPr sz="1150" b="1">
                <a:solidFill>
                  <a:srgbClr val="1A75FF"/>
                </a:solidFill>
                <a:latin typeface="Yu Gothic"/>
              </a:rPr>
              <a:t>一度マークするだけで、すべての時間足で同じポイントをすぐに確認できます。</a:t>
            </a:r>
            <a:endParaRPr lang="en-US" sz="1150" dirty="0"/>
          </a:p>
        </p:txBody>
      </p:sp>
      <p:sp>
        <p:nvSpPr>
          <p:cNvPr id="10" name="Shape 7"/>
          <p:cNvSpPr/>
          <p:nvPr/>
        </p:nvSpPr>
        <p:spPr>
          <a:xfrm>
            <a:off x="566928" y="2046779"/>
            <a:ext cx="5715000" cy="1508760"/>
          </a:xfrm>
          <a:prstGeom prst="roundRect">
            <a:avLst>
              <a:gd name="adj" fmla="val 7273"/>
            </a:avLst>
          </a:prstGeom>
          <a:solidFill>
            <a:srgbClr val="FFFFFF"/>
          </a:solidFill>
          <a:ln w="12700">
            <a:solidFill>
              <a:srgbClr val="D6DEE8"/>
            </a:solidFill>
            <a:prstDash val="solid"/>
          </a:ln>
        </p:spPr>
        <p:txBody>
          <a:bodyPr/>
          <a:lstStyle/>
          <a:p>
            <a:endParaRPr/>
          </a:p>
        </p:txBody>
      </p:sp>
      <p:sp>
        <p:nvSpPr>
          <p:cNvPr id="11" name="Shape 8"/>
          <p:cNvSpPr/>
          <p:nvPr/>
        </p:nvSpPr>
        <p:spPr>
          <a:xfrm>
            <a:off x="566928" y="2156507"/>
            <a:ext cx="54864" cy="1289304"/>
          </a:xfrm>
          <a:prstGeom prst="rect">
            <a:avLst/>
          </a:prstGeom>
          <a:solidFill>
            <a:srgbClr val="16A8F8"/>
          </a:solidFill>
          <a:ln w="12700">
            <a:solidFill>
              <a:srgbClr val="16A8F8"/>
            </a:solidFill>
            <a:prstDash val="solid"/>
          </a:ln>
        </p:spPr>
        <p:txBody>
          <a:bodyPr/>
          <a:lstStyle/>
          <a:p>
            <a:endParaRPr/>
          </a:p>
        </p:txBody>
      </p:sp>
      <p:sp>
        <p:nvSpPr>
          <p:cNvPr id="12" name="Text 9"/>
          <p:cNvSpPr/>
          <p:nvPr/>
        </p:nvSpPr>
        <p:spPr>
          <a:xfrm>
            <a:off x="768096" y="2211371"/>
            <a:ext cx="539496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使い方</a:t>
            </a:r>
            <a:endParaRPr lang="en-US" sz="1050" dirty="0"/>
          </a:p>
        </p:txBody>
      </p:sp>
      <p:sp>
        <p:nvSpPr>
          <p:cNvPr id="13" name="Text 10"/>
          <p:cNvSpPr/>
          <p:nvPr/>
        </p:nvSpPr>
        <p:spPr>
          <a:xfrm>
            <a:off x="768096" y="2503979"/>
            <a:ext cx="5367528" cy="941832"/>
          </a:xfrm>
          <a:prstGeom prst="rect">
            <a:avLst/>
          </a:prstGeom>
          <a:noFill/>
          <a:ln/>
        </p:spPr>
        <p:txBody>
          <a:bodyPr wrap="square" lIns="0" tIns="0" rIns="0" bIns="0" rtlCol="0" anchor="t">
            <a:normAutofit/>
          </a:bodyPr>
          <a:lstStyle/>
          <a:p>
            <a:pPr marL="0" indent="0">
              <a:buNone/>
            </a:pPr>
            <a:r>
              <a:rPr sz="950">
                <a:solidFill>
                  <a:srgbClr val="142033"/>
                </a:solidFill>
                <a:latin typeface="Yu Gothic"/>
              </a:rPr>
              <a:t>1. MARKをクリックします。</a:t>
            </a:r>
            <a:endParaRPr lang="en-US" sz="1000" dirty="0"/>
          </a:p>
          <a:p>
            <a:r>
              <a:rPr sz="950">
                <a:solidFill>
                  <a:srgbClr val="142033"/>
                </a:solidFill>
                <a:latin typeface="Yu Gothic"/>
              </a:rPr>
              <a:t>2. 垂直線ツールを選択します。</a:t>
            </a:r>
          </a:p>
          <a:p>
            <a:r>
              <a:rPr sz="950">
                <a:solidFill>
                  <a:srgbClr val="142033"/>
                </a:solidFill>
                <a:latin typeface="Yu Gothic"/>
              </a:rPr>
              <a:t>3. チャートを同期したい場所へ垂直線を引きます。</a:t>
            </a:r>
          </a:p>
        </p:txBody>
      </p:sp>
      <p:sp>
        <p:nvSpPr>
          <p:cNvPr id="14" name="Shape 11"/>
          <p:cNvSpPr/>
          <p:nvPr/>
        </p:nvSpPr>
        <p:spPr>
          <a:xfrm>
            <a:off x="566928" y="3802427"/>
            <a:ext cx="5715000" cy="1143000"/>
          </a:xfrm>
          <a:prstGeom prst="roundRect">
            <a:avLst>
              <a:gd name="adj" fmla="val 9600"/>
            </a:avLst>
          </a:prstGeom>
          <a:solidFill>
            <a:srgbClr val="FFFFFF"/>
          </a:solidFill>
          <a:ln w="12700">
            <a:solidFill>
              <a:srgbClr val="D6DEE8"/>
            </a:solidFill>
            <a:prstDash val="solid"/>
          </a:ln>
        </p:spPr>
        <p:txBody>
          <a:bodyPr/>
          <a:lstStyle/>
          <a:p>
            <a:endParaRPr/>
          </a:p>
        </p:txBody>
      </p:sp>
      <p:sp>
        <p:nvSpPr>
          <p:cNvPr id="15" name="Shape 12"/>
          <p:cNvSpPr/>
          <p:nvPr/>
        </p:nvSpPr>
        <p:spPr>
          <a:xfrm>
            <a:off x="566928" y="3912155"/>
            <a:ext cx="54864" cy="923544"/>
          </a:xfrm>
          <a:prstGeom prst="rect">
            <a:avLst/>
          </a:prstGeom>
          <a:solidFill>
            <a:srgbClr val="16A34A"/>
          </a:solidFill>
          <a:ln w="12700">
            <a:solidFill>
              <a:srgbClr val="16A34A"/>
            </a:solidFill>
            <a:prstDash val="solid"/>
          </a:ln>
        </p:spPr>
        <p:txBody>
          <a:bodyPr/>
          <a:lstStyle/>
          <a:p>
            <a:endParaRPr/>
          </a:p>
        </p:txBody>
      </p:sp>
      <p:sp>
        <p:nvSpPr>
          <p:cNvPr id="16" name="Text 13"/>
          <p:cNvSpPr/>
          <p:nvPr/>
        </p:nvSpPr>
        <p:spPr>
          <a:xfrm>
            <a:off x="768096" y="3967019"/>
            <a:ext cx="539496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ポイント</a:t>
            </a:r>
            <a:endParaRPr lang="en-US" sz="1050" dirty="0"/>
          </a:p>
        </p:txBody>
      </p:sp>
      <p:sp>
        <p:nvSpPr>
          <p:cNvPr id="17" name="Text 14"/>
          <p:cNvSpPr/>
          <p:nvPr/>
        </p:nvSpPr>
        <p:spPr>
          <a:xfrm>
            <a:off x="768096" y="4259627"/>
            <a:ext cx="5367528" cy="576072"/>
          </a:xfrm>
          <a:prstGeom prst="rect">
            <a:avLst/>
          </a:prstGeom>
          <a:noFill/>
          <a:ln/>
        </p:spPr>
        <p:txBody>
          <a:bodyPr wrap="square" lIns="0" tIns="0" rIns="0" bIns="0" rtlCol="0" anchor="t">
            <a:normAutofit/>
          </a:bodyPr>
          <a:lstStyle/>
          <a:p>
            <a:pPr marL="0" indent="0">
              <a:buNone/>
            </a:pPr>
            <a:r>
              <a:rPr sz="980">
                <a:solidFill>
                  <a:srgbClr val="142033"/>
                </a:solidFill>
                <a:latin typeface="Yu Gothic"/>
              </a:rPr>
              <a:t>同期垂直線は後からいつでもドラッグできます。すべての同期チャートが自動的に追従します。</a:t>
            </a:r>
            <a:endParaRPr lang="en-US" sz="980" dirty="0"/>
          </a:p>
        </p:txBody>
      </p:sp>
      <p:sp>
        <p:nvSpPr>
          <p:cNvPr id="18" name="Shape 15"/>
          <p:cNvSpPr/>
          <p:nvPr/>
        </p:nvSpPr>
        <p:spPr>
          <a:xfrm>
            <a:off x="6531864" y="2211371"/>
            <a:ext cx="4892040" cy="2971800"/>
          </a:xfrm>
          <a:prstGeom prst="roundRect">
            <a:avLst>
              <a:gd name="adj" fmla="val 5538"/>
            </a:avLst>
          </a:prstGeom>
          <a:solidFill>
            <a:srgbClr val="EEF4FB"/>
          </a:solidFill>
          <a:ln w="15240">
            <a:solidFill>
              <a:srgbClr val="D6DEE8"/>
            </a:solidFill>
            <a:prstDash val="solid"/>
          </a:ln>
        </p:spPr>
        <p:txBody>
          <a:bodyPr/>
          <a:lstStyle/>
          <a:p>
            <a:endParaRPr/>
          </a:p>
        </p:txBody>
      </p:sp>
      <p:sp>
        <p:nvSpPr>
          <p:cNvPr id="19" name="Text 16"/>
          <p:cNvSpPr/>
          <p:nvPr/>
        </p:nvSpPr>
        <p:spPr>
          <a:xfrm>
            <a:off x="6812280" y="3040380"/>
            <a:ext cx="4526280" cy="219456"/>
          </a:xfrm>
          <a:prstGeom prst="rect">
            <a:avLst/>
          </a:prstGeom>
          <a:noFill/>
          <a:ln/>
        </p:spPr>
        <p:txBody>
          <a:bodyPr wrap="square" lIns="0" tIns="0" rIns="0" bIns="0" rtlCol="0" anchor="ctr">
            <a:normAutofit/>
          </a:bodyPr>
          <a:lstStyle/>
          <a:p>
            <a:pPr marL="0" indent="0" algn="ctr">
              <a:buNone/>
            </a:pPr>
            <a:r>
              <a:rPr sz="1100" b="1">
                <a:solidFill>
                  <a:srgbClr val="6F7E91"/>
                </a:solidFill>
                <a:latin typeface="Yu Gothic"/>
              </a:rPr>
              <a:t>GIF: Feature 1 / マーク同期</a:t>
            </a:r>
            <a:endParaRPr lang="en-US" sz="1100" dirty="0"/>
          </a:p>
        </p:txBody>
      </p:sp>
      <p:sp>
        <p:nvSpPr>
          <p:cNvPr id="20" name="Shape 17"/>
          <p:cNvSpPr/>
          <p:nvPr/>
        </p:nvSpPr>
        <p:spPr>
          <a:xfrm>
            <a:off x="8458200" y="4828032"/>
            <a:ext cx="1280160" cy="256032"/>
          </a:xfrm>
          <a:prstGeom prst="roundRect">
            <a:avLst>
              <a:gd name="adj" fmla="val 28571"/>
            </a:avLst>
          </a:prstGeom>
          <a:solidFill>
            <a:srgbClr val="13233A"/>
          </a:solidFill>
          <a:ln w="12700">
            <a:solidFill>
              <a:srgbClr val="13233A"/>
            </a:solidFill>
            <a:prstDash val="solid"/>
          </a:ln>
        </p:spPr>
        <p:txBody>
          <a:bodyPr/>
          <a:lstStyle/>
          <a:p>
            <a:endParaRPr/>
          </a:p>
        </p:txBody>
      </p:sp>
      <p:sp>
        <p:nvSpPr>
          <p:cNvPr id="21" name="Text 18"/>
          <p:cNvSpPr/>
          <p:nvPr/>
        </p:nvSpPr>
        <p:spPr>
          <a:xfrm>
            <a:off x="8531352" y="4887468"/>
            <a:ext cx="1133856" cy="100584"/>
          </a:xfrm>
          <a:prstGeom prst="rect">
            <a:avLst/>
          </a:prstGeom>
          <a:noFill/>
          <a:ln/>
        </p:spPr>
        <p:txBody>
          <a:bodyPr wrap="square" lIns="0" tIns="0" rIns="0" bIns="0" rtlCol="0" anchor="ctr"/>
          <a:lstStyle/>
          <a:p>
            <a:pPr marL="0" indent="0" algn="ctr">
              <a:buNone/>
            </a:pPr>
            <a:r>
              <a:rPr lang="en-US" sz="680" b="1" dirty="0">
                <a:solidFill>
                  <a:srgbClr val="FFFFFF"/>
                </a:solidFill>
              </a:rPr>
              <a:t>GIF AREA</a:t>
            </a:r>
            <a:endParaRPr lang="en-US" sz="680" dirty="0"/>
          </a:p>
        </p:txBody>
      </p:sp>
      <p:pic>
        <p:nvPicPr>
          <p:cNvPr id="23" name="図 22">
            <a:extLst>
              <a:ext uri="{FF2B5EF4-FFF2-40B4-BE49-F238E27FC236}">
                <a16:creationId xmlns:a16="http://schemas.microsoft.com/office/drawing/2014/main" id="{140B2C15-79E6-3E62-1F6C-D6B1064F54EC}"/>
              </a:ext>
            </a:extLst>
          </p:cNvPr>
          <p:cNvPicPr>
            <a:picLocks noChangeAspect="1"/>
          </p:cNvPicPr>
          <p:nvPr/>
        </p:nvPicPr>
        <p:blipFill>
          <a:blip r:embed="rId4"/>
          <a:stretch>
            <a:fillRect/>
          </a:stretch>
        </p:blipFill>
        <p:spPr>
          <a:xfrm>
            <a:off x="6428232" y="2020571"/>
            <a:ext cx="5614416" cy="344606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493776"/>
          </a:xfrm>
          <a:prstGeom prst="rect">
            <a:avLst/>
          </a:prstGeom>
          <a:solidFill>
            <a:srgbClr val="0E1A2B"/>
          </a:solidFill>
          <a:ln w="12700">
            <a:solidFill>
              <a:srgbClr val="0E1A2B"/>
            </a:solidFill>
            <a:prstDash val="solid"/>
          </a:ln>
        </p:spPr>
        <p:txBody>
          <a:bodyPr/>
          <a:lstStyle/>
          <a:p>
            <a:endParaRPr/>
          </a:p>
        </p:txBody>
      </p:sp>
      <p:sp>
        <p:nvSpPr>
          <p:cNvPr id="3" name="Text 1"/>
          <p:cNvSpPr/>
          <p:nvPr/>
        </p:nvSpPr>
        <p:spPr>
          <a:xfrm>
            <a:off x="502920" y="137160"/>
            <a:ext cx="6217920" cy="201168"/>
          </a:xfrm>
          <a:prstGeom prst="rect">
            <a:avLst/>
          </a:prstGeom>
          <a:noFill/>
          <a:ln/>
        </p:spPr>
        <p:txBody>
          <a:bodyPr wrap="square" lIns="0" tIns="0" rIns="0" bIns="0" rtlCol="0" anchor="ctr">
            <a:normAutofit/>
          </a:bodyPr>
          <a:lstStyle/>
          <a:p>
            <a:pPr marL="0" indent="0">
              <a:buNone/>
            </a:pPr>
            <a:r>
              <a:rPr sz="950" b="1">
                <a:solidFill>
                  <a:srgbClr val="FFFFFF"/>
                </a:solidFill>
                <a:latin typeface="Yu Gothic"/>
              </a:rPr>
              <a:t>5. Feature 2 – 自動ハイライト</a:t>
            </a:r>
            <a:endParaRPr lang="en-US" sz="950" dirty="0"/>
          </a:p>
        </p:txBody>
      </p:sp>
      <p:sp>
        <p:nvSpPr>
          <p:cNvPr id="4" name="Text 2"/>
          <p:cNvSpPr/>
          <p:nvPr/>
        </p:nvSpPr>
        <p:spPr>
          <a:xfrm>
            <a:off x="8823960" y="146304"/>
            <a:ext cx="2057400" cy="182880"/>
          </a:xfrm>
          <a:prstGeom prst="rect">
            <a:avLst/>
          </a:prstGeom>
          <a:noFill/>
          <a:ln/>
        </p:spPr>
        <p:txBody>
          <a:bodyPr wrap="square" lIns="0" tIns="0" rIns="0" bIns="0" rtlCol="0" anchor="ctr"/>
          <a:lstStyle/>
          <a:p>
            <a:pPr marL="0" indent="0" algn="r">
              <a:buNone/>
            </a:pPr>
            <a:r>
              <a:rPr lang="en-US" sz="680" dirty="0">
                <a:solidFill>
                  <a:srgbClr val="BAC7DA"/>
                </a:solidFill>
                <a:latin typeface="Aptos" pitchFamily="34" charset="0"/>
                <a:ea typeface="Aptos" pitchFamily="34" charset="-122"/>
                <a:cs typeface="Aptos" pitchFamily="34" charset="-120"/>
              </a:rPr>
              <a:t>MTF Time Navigator Standard</a:t>
            </a:r>
            <a:endParaRPr lang="en-US" sz="680" dirty="0"/>
          </a:p>
        </p:txBody>
      </p:sp>
      <p:pic>
        <p:nvPicPr>
          <p:cNvPr id="5" name="Image 0" descr="/mnt/data/logo_crop.png"/>
          <p:cNvPicPr>
            <a:picLocks noChangeAspect="1"/>
          </p:cNvPicPr>
          <p:nvPr/>
        </p:nvPicPr>
        <p:blipFill>
          <a:blip r:embed="rId3"/>
          <a:stretch>
            <a:fillRect/>
          </a:stretch>
        </p:blipFill>
        <p:spPr>
          <a:xfrm>
            <a:off x="10954512" y="36576"/>
            <a:ext cx="841248" cy="384048"/>
          </a:xfrm>
          <a:prstGeom prst="rect">
            <a:avLst/>
          </a:prstGeom>
        </p:spPr>
      </p:pic>
      <p:sp>
        <p:nvSpPr>
          <p:cNvPr id="6" name="Text 3"/>
          <p:cNvSpPr/>
          <p:nvPr/>
        </p:nvSpPr>
        <p:spPr>
          <a:xfrm>
            <a:off x="11722608" y="6592824"/>
            <a:ext cx="320040" cy="118872"/>
          </a:xfrm>
          <a:prstGeom prst="rect">
            <a:avLst/>
          </a:prstGeom>
          <a:noFill/>
          <a:ln/>
        </p:spPr>
        <p:txBody>
          <a:bodyPr wrap="square" lIns="0" tIns="0" rIns="0" bIns="0" rtlCol="0" anchor="ctr"/>
          <a:lstStyle/>
          <a:p>
            <a:pPr marL="0" indent="0" algn="r">
              <a:buNone/>
            </a:pPr>
            <a:r>
              <a:rPr lang="en-US" sz="550" dirty="0">
                <a:solidFill>
                  <a:srgbClr val="8A97A8"/>
                </a:solidFill>
              </a:rPr>
              <a:t>Page 5</a:t>
            </a:r>
            <a:endParaRPr lang="en-US" sz="550" dirty="0"/>
          </a:p>
        </p:txBody>
      </p:sp>
      <p:sp>
        <p:nvSpPr>
          <p:cNvPr id="7" name="Text 4"/>
          <p:cNvSpPr/>
          <p:nvPr/>
        </p:nvSpPr>
        <p:spPr>
          <a:xfrm>
            <a:off x="502920" y="6592824"/>
            <a:ext cx="3474720" cy="128016"/>
          </a:xfrm>
          <a:prstGeom prst="rect">
            <a:avLst/>
          </a:prstGeom>
          <a:noFill/>
          <a:ln/>
        </p:spPr>
        <p:txBody>
          <a:bodyPr wrap="square" lIns="0" tIns="0" rIns="0" bIns="0" rtlCol="0" anchor="ctr">
            <a:normAutofit/>
          </a:bodyPr>
          <a:lstStyle/>
          <a:p>
            <a:pPr marL="0" indent="0">
              <a:buNone/>
            </a:pPr>
            <a:r>
              <a:rPr sz="550">
                <a:solidFill>
                  <a:srgbClr val="8A97A8"/>
                </a:solidFill>
              </a:rPr>
              <a:t>MTF Time Navigator User Manual  |  Japanese Edition</a:t>
            </a:r>
            <a:endParaRPr lang="en-US" sz="550" dirty="0"/>
          </a:p>
        </p:txBody>
      </p:sp>
      <p:sp>
        <p:nvSpPr>
          <p:cNvPr id="8" name="Text 5"/>
          <p:cNvSpPr/>
          <p:nvPr/>
        </p:nvSpPr>
        <p:spPr>
          <a:xfrm>
            <a:off x="502920" y="1123048"/>
            <a:ext cx="6309360" cy="320040"/>
          </a:xfrm>
          <a:prstGeom prst="rect">
            <a:avLst/>
          </a:prstGeom>
          <a:noFill/>
          <a:ln/>
        </p:spPr>
        <p:txBody>
          <a:bodyPr wrap="square" lIns="0" tIns="0" rIns="0" bIns="0" rtlCol="0" anchor="ctr"/>
          <a:lstStyle/>
          <a:p>
            <a:pPr marL="0" indent="0">
              <a:buNone/>
            </a:pPr>
            <a:r>
              <a:rPr lang="en-US" sz="2300" b="1" dirty="0">
                <a:solidFill>
                  <a:srgbClr val="0E1A2B"/>
                </a:solidFill>
                <a:latin typeface="Aptos Display" pitchFamily="34" charset="0"/>
                <a:ea typeface="Aptos Display" pitchFamily="34" charset="-122"/>
                <a:cs typeface="Aptos Display" pitchFamily="34" charset="-120"/>
              </a:rPr>
              <a:t>NO NEED TO SEARCH.</a:t>
            </a:r>
            <a:endParaRPr lang="en-US" sz="2300" dirty="0"/>
          </a:p>
        </p:txBody>
      </p:sp>
      <p:sp>
        <p:nvSpPr>
          <p:cNvPr id="9" name="Text 6"/>
          <p:cNvSpPr/>
          <p:nvPr/>
        </p:nvSpPr>
        <p:spPr>
          <a:xfrm>
            <a:off x="512064" y="1488808"/>
            <a:ext cx="7315200" cy="219456"/>
          </a:xfrm>
          <a:prstGeom prst="rect">
            <a:avLst/>
          </a:prstGeom>
          <a:noFill/>
          <a:ln/>
        </p:spPr>
        <p:txBody>
          <a:bodyPr wrap="square" lIns="0" tIns="0" rIns="0" bIns="0" rtlCol="0" anchor="ctr">
            <a:normAutofit/>
          </a:bodyPr>
          <a:lstStyle/>
          <a:p>
            <a:pPr marL="0" indent="0">
              <a:buNone/>
            </a:pPr>
            <a:r>
              <a:rPr sz="1150" b="1">
                <a:solidFill>
                  <a:srgbClr val="1A75FF"/>
                </a:solidFill>
                <a:latin typeface="Yu Gothic"/>
              </a:rPr>
              <a:t>チャートが移動した直後、選択中の同期垂直線が3秒間強調表示されるため、探す必要がありません。</a:t>
            </a:r>
            <a:endParaRPr lang="en-US" sz="1150" dirty="0"/>
          </a:p>
        </p:txBody>
      </p:sp>
      <p:sp>
        <p:nvSpPr>
          <p:cNvPr id="10" name="Shape 7"/>
          <p:cNvSpPr/>
          <p:nvPr/>
        </p:nvSpPr>
        <p:spPr>
          <a:xfrm>
            <a:off x="566928" y="2037448"/>
            <a:ext cx="5715000" cy="1508760"/>
          </a:xfrm>
          <a:prstGeom prst="roundRect">
            <a:avLst>
              <a:gd name="adj" fmla="val 7273"/>
            </a:avLst>
          </a:prstGeom>
          <a:solidFill>
            <a:srgbClr val="FFFFFF"/>
          </a:solidFill>
          <a:ln w="12700">
            <a:solidFill>
              <a:srgbClr val="D6DEE8"/>
            </a:solidFill>
            <a:prstDash val="solid"/>
          </a:ln>
        </p:spPr>
        <p:txBody>
          <a:bodyPr/>
          <a:lstStyle/>
          <a:p>
            <a:endParaRPr/>
          </a:p>
        </p:txBody>
      </p:sp>
      <p:sp>
        <p:nvSpPr>
          <p:cNvPr id="11" name="Shape 8"/>
          <p:cNvSpPr/>
          <p:nvPr/>
        </p:nvSpPr>
        <p:spPr>
          <a:xfrm>
            <a:off x="566928" y="2147176"/>
            <a:ext cx="54864" cy="1289304"/>
          </a:xfrm>
          <a:prstGeom prst="rect">
            <a:avLst/>
          </a:prstGeom>
          <a:solidFill>
            <a:srgbClr val="1A75FF"/>
          </a:solidFill>
          <a:ln w="12700">
            <a:solidFill>
              <a:srgbClr val="1A75FF"/>
            </a:solidFill>
            <a:prstDash val="solid"/>
          </a:ln>
        </p:spPr>
        <p:txBody>
          <a:bodyPr/>
          <a:lstStyle/>
          <a:p>
            <a:endParaRPr/>
          </a:p>
        </p:txBody>
      </p:sp>
      <p:sp>
        <p:nvSpPr>
          <p:cNvPr id="12" name="Text 9"/>
          <p:cNvSpPr/>
          <p:nvPr/>
        </p:nvSpPr>
        <p:spPr>
          <a:xfrm>
            <a:off x="768096" y="2202040"/>
            <a:ext cx="539496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使い方</a:t>
            </a:r>
            <a:endParaRPr lang="en-US" sz="1050" dirty="0"/>
          </a:p>
        </p:txBody>
      </p:sp>
      <p:sp>
        <p:nvSpPr>
          <p:cNvPr id="13" name="Text 10"/>
          <p:cNvSpPr/>
          <p:nvPr/>
        </p:nvSpPr>
        <p:spPr>
          <a:xfrm>
            <a:off x="768096" y="2494648"/>
            <a:ext cx="5367528" cy="941832"/>
          </a:xfrm>
          <a:prstGeom prst="rect">
            <a:avLst/>
          </a:prstGeom>
          <a:noFill/>
          <a:ln/>
        </p:spPr>
        <p:txBody>
          <a:bodyPr wrap="square" lIns="0" tIns="0" rIns="0" bIns="0" rtlCol="0" anchor="t">
            <a:normAutofit/>
          </a:bodyPr>
          <a:lstStyle/>
          <a:p>
            <a:pPr marL="0" indent="0">
              <a:buNone/>
            </a:pPr>
            <a:r>
              <a:rPr sz="1000">
                <a:solidFill>
                  <a:srgbClr val="142033"/>
                </a:solidFill>
                <a:latin typeface="Yu Gothic"/>
              </a:rPr>
              <a:t>追加操作は不要です。チャート移動後に自動で強調表示されます。</a:t>
            </a:r>
            <a:endParaRPr lang="en-US" sz="1000" dirty="0"/>
          </a:p>
        </p:txBody>
      </p:sp>
      <p:sp>
        <p:nvSpPr>
          <p:cNvPr id="14" name="Shape 11"/>
          <p:cNvSpPr/>
          <p:nvPr/>
        </p:nvSpPr>
        <p:spPr>
          <a:xfrm>
            <a:off x="566928" y="3793096"/>
            <a:ext cx="5715000" cy="1143000"/>
          </a:xfrm>
          <a:prstGeom prst="roundRect">
            <a:avLst>
              <a:gd name="adj" fmla="val 9600"/>
            </a:avLst>
          </a:prstGeom>
          <a:solidFill>
            <a:srgbClr val="FFFFFF"/>
          </a:solidFill>
          <a:ln w="12700">
            <a:solidFill>
              <a:srgbClr val="D6DEE8"/>
            </a:solidFill>
            <a:prstDash val="solid"/>
          </a:ln>
        </p:spPr>
        <p:txBody>
          <a:bodyPr/>
          <a:lstStyle/>
          <a:p>
            <a:endParaRPr/>
          </a:p>
        </p:txBody>
      </p:sp>
      <p:sp>
        <p:nvSpPr>
          <p:cNvPr id="15" name="Shape 12"/>
          <p:cNvSpPr/>
          <p:nvPr/>
        </p:nvSpPr>
        <p:spPr>
          <a:xfrm>
            <a:off x="566928" y="3902824"/>
            <a:ext cx="54864" cy="923544"/>
          </a:xfrm>
          <a:prstGeom prst="rect">
            <a:avLst/>
          </a:prstGeom>
          <a:solidFill>
            <a:srgbClr val="16A34A"/>
          </a:solidFill>
          <a:ln w="12700">
            <a:solidFill>
              <a:srgbClr val="16A34A"/>
            </a:solidFill>
            <a:prstDash val="solid"/>
          </a:ln>
        </p:spPr>
        <p:txBody>
          <a:bodyPr/>
          <a:lstStyle/>
          <a:p>
            <a:endParaRPr/>
          </a:p>
        </p:txBody>
      </p:sp>
      <p:sp>
        <p:nvSpPr>
          <p:cNvPr id="16" name="Text 13"/>
          <p:cNvSpPr/>
          <p:nvPr/>
        </p:nvSpPr>
        <p:spPr>
          <a:xfrm>
            <a:off x="768096" y="3957688"/>
            <a:ext cx="539496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設計目的</a:t>
            </a:r>
            <a:endParaRPr lang="en-US" sz="1050" dirty="0"/>
          </a:p>
        </p:txBody>
      </p:sp>
      <p:sp>
        <p:nvSpPr>
          <p:cNvPr id="17" name="Text 14"/>
          <p:cNvSpPr/>
          <p:nvPr/>
        </p:nvSpPr>
        <p:spPr>
          <a:xfrm>
            <a:off x="768096" y="4250296"/>
            <a:ext cx="5367528" cy="576072"/>
          </a:xfrm>
          <a:prstGeom prst="rect">
            <a:avLst/>
          </a:prstGeom>
          <a:noFill/>
          <a:ln/>
        </p:spPr>
        <p:txBody>
          <a:bodyPr wrap="square" lIns="0" tIns="0" rIns="0" bIns="0" rtlCol="0" anchor="t">
            <a:normAutofit/>
          </a:bodyPr>
          <a:lstStyle/>
          <a:p>
            <a:pPr marL="0" indent="0">
              <a:buNone/>
            </a:pPr>
            <a:r>
              <a:rPr sz="980">
                <a:solidFill>
                  <a:srgbClr val="142033"/>
                </a:solidFill>
                <a:latin typeface="Yu Gothic"/>
              </a:rPr>
              <a:t>複数チャートを移動した後、目的の垂直線を探す時間を減らすための機能です。</a:t>
            </a:r>
            <a:endParaRPr lang="en-US" sz="980" dirty="0"/>
          </a:p>
        </p:txBody>
      </p:sp>
      <p:sp>
        <p:nvSpPr>
          <p:cNvPr id="18" name="Shape 15"/>
          <p:cNvSpPr/>
          <p:nvPr/>
        </p:nvSpPr>
        <p:spPr>
          <a:xfrm>
            <a:off x="6531864" y="2060308"/>
            <a:ext cx="4892040" cy="2971800"/>
          </a:xfrm>
          <a:prstGeom prst="roundRect">
            <a:avLst>
              <a:gd name="adj" fmla="val 5538"/>
            </a:avLst>
          </a:prstGeom>
          <a:solidFill>
            <a:srgbClr val="EEF4FB"/>
          </a:solidFill>
          <a:ln w="15240">
            <a:solidFill>
              <a:srgbClr val="D6DEE8"/>
            </a:solidFill>
            <a:prstDash val="solid"/>
          </a:ln>
        </p:spPr>
        <p:txBody>
          <a:bodyPr/>
          <a:lstStyle/>
          <a:p>
            <a:endParaRPr/>
          </a:p>
        </p:txBody>
      </p:sp>
      <p:sp>
        <p:nvSpPr>
          <p:cNvPr id="19" name="Text 16"/>
          <p:cNvSpPr/>
          <p:nvPr/>
        </p:nvSpPr>
        <p:spPr>
          <a:xfrm>
            <a:off x="6812280" y="3040380"/>
            <a:ext cx="4526280" cy="219456"/>
          </a:xfrm>
          <a:prstGeom prst="rect">
            <a:avLst/>
          </a:prstGeom>
          <a:noFill/>
          <a:ln/>
        </p:spPr>
        <p:txBody>
          <a:bodyPr wrap="square" lIns="0" tIns="0" rIns="0" bIns="0" rtlCol="0" anchor="ctr">
            <a:normAutofit/>
          </a:bodyPr>
          <a:lstStyle/>
          <a:p>
            <a:pPr marL="0" indent="0" algn="ctr">
              <a:buNone/>
            </a:pPr>
            <a:r>
              <a:rPr sz="1100" b="1">
                <a:solidFill>
                  <a:srgbClr val="6F7E91"/>
                </a:solidFill>
                <a:latin typeface="Yu Gothic"/>
              </a:rPr>
              <a:t>GIF: Feature 2 / 3秒間の自動ハイライト</a:t>
            </a:r>
            <a:endParaRPr lang="en-US" sz="1100" dirty="0"/>
          </a:p>
        </p:txBody>
      </p:sp>
      <p:sp>
        <p:nvSpPr>
          <p:cNvPr id="20" name="Shape 17"/>
          <p:cNvSpPr/>
          <p:nvPr/>
        </p:nvSpPr>
        <p:spPr>
          <a:xfrm>
            <a:off x="8458200" y="4828032"/>
            <a:ext cx="1280160" cy="256032"/>
          </a:xfrm>
          <a:prstGeom prst="roundRect">
            <a:avLst>
              <a:gd name="adj" fmla="val 28571"/>
            </a:avLst>
          </a:prstGeom>
          <a:solidFill>
            <a:srgbClr val="13233A"/>
          </a:solidFill>
          <a:ln w="12700">
            <a:solidFill>
              <a:srgbClr val="13233A"/>
            </a:solidFill>
            <a:prstDash val="solid"/>
          </a:ln>
        </p:spPr>
        <p:txBody>
          <a:bodyPr/>
          <a:lstStyle/>
          <a:p>
            <a:endParaRPr/>
          </a:p>
        </p:txBody>
      </p:sp>
      <p:sp>
        <p:nvSpPr>
          <p:cNvPr id="21" name="Text 18"/>
          <p:cNvSpPr/>
          <p:nvPr/>
        </p:nvSpPr>
        <p:spPr>
          <a:xfrm>
            <a:off x="8531352" y="4887468"/>
            <a:ext cx="1133856" cy="100584"/>
          </a:xfrm>
          <a:prstGeom prst="rect">
            <a:avLst/>
          </a:prstGeom>
          <a:noFill/>
          <a:ln/>
        </p:spPr>
        <p:txBody>
          <a:bodyPr wrap="square" lIns="0" tIns="0" rIns="0" bIns="0" rtlCol="0" anchor="ctr"/>
          <a:lstStyle/>
          <a:p>
            <a:pPr marL="0" indent="0" algn="ctr">
              <a:buNone/>
            </a:pPr>
            <a:r>
              <a:rPr lang="en-US" sz="680" b="1" dirty="0">
                <a:solidFill>
                  <a:srgbClr val="FFFFFF"/>
                </a:solidFill>
              </a:rPr>
              <a:t>GIF AREA</a:t>
            </a:r>
            <a:endParaRPr lang="en-US" sz="680" dirty="0"/>
          </a:p>
        </p:txBody>
      </p:sp>
      <p:pic>
        <p:nvPicPr>
          <p:cNvPr id="23" name="図 22">
            <a:extLst>
              <a:ext uri="{FF2B5EF4-FFF2-40B4-BE49-F238E27FC236}">
                <a16:creationId xmlns:a16="http://schemas.microsoft.com/office/drawing/2014/main" id="{CAAD4AEA-BDE2-608D-B03B-6B3A9BFB113A}"/>
              </a:ext>
            </a:extLst>
          </p:cNvPr>
          <p:cNvPicPr>
            <a:picLocks noChangeAspect="1"/>
          </p:cNvPicPr>
          <p:nvPr/>
        </p:nvPicPr>
        <p:blipFill>
          <a:blip r:embed="rId4"/>
          <a:stretch>
            <a:fillRect/>
          </a:stretch>
        </p:blipFill>
        <p:spPr>
          <a:xfrm>
            <a:off x="6428232" y="2035612"/>
            <a:ext cx="5614416" cy="341917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493776"/>
          </a:xfrm>
          <a:prstGeom prst="rect">
            <a:avLst/>
          </a:prstGeom>
          <a:solidFill>
            <a:srgbClr val="0E1A2B"/>
          </a:solidFill>
          <a:ln w="12700">
            <a:solidFill>
              <a:srgbClr val="0E1A2B"/>
            </a:solidFill>
            <a:prstDash val="solid"/>
          </a:ln>
        </p:spPr>
        <p:txBody>
          <a:bodyPr/>
          <a:lstStyle/>
          <a:p>
            <a:endParaRPr/>
          </a:p>
        </p:txBody>
      </p:sp>
      <p:sp>
        <p:nvSpPr>
          <p:cNvPr id="3" name="Text 1"/>
          <p:cNvSpPr/>
          <p:nvPr/>
        </p:nvSpPr>
        <p:spPr>
          <a:xfrm>
            <a:off x="502920" y="137160"/>
            <a:ext cx="6217920" cy="201168"/>
          </a:xfrm>
          <a:prstGeom prst="rect">
            <a:avLst/>
          </a:prstGeom>
          <a:noFill/>
          <a:ln/>
        </p:spPr>
        <p:txBody>
          <a:bodyPr wrap="square" lIns="0" tIns="0" rIns="0" bIns="0" rtlCol="0" anchor="ctr">
            <a:normAutofit/>
          </a:bodyPr>
          <a:lstStyle/>
          <a:p>
            <a:pPr marL="0" indent="0">
              <a:buNone/>
            </a:pPr>
            <a:r>
              <a:rPr sz="950" b="1">
                <a:solidFill>
                  <a:srgbClr val="FFFFFF"/>
                </a:solidFill>
                <a:latin typeface="Yu Gothic"/>
              </a:rPr>
              <a:t>6. Feature 3 – 日付ジャンプ</a:t>
            </a:r>
            <a:endParaRPr lang="en-US" sz="950" dirty="0"/>
          </a:p>
        </p:txBody>
      </p:sp>
      <p:sp>
        <p:nvSpPr>
          <p:cNvPr id="4" name="Text 2"/>
          <p:cNvSpPr/>
          <p:nvPr/>
        </p:nvSpPr>
        <p:spPr>
          <a:xfrm>
            <a:off x="8823960" y="146304"/>
            <a:ext cx="2057400" cy="182880"/>
          </a:xfrm>
          <a:prstGeom prst="rect">
            <a:avLst/>
          </a:prstGeom>
          <a:noFill/>
          <a:ln/>
        </p:spPr>
        <p:txBody>
          <a:bodyPr wrap="square" lIns="0" tIns="0" rIns="0" bIns="0" rtlCol="0" anchor="ctr"/>
          <a:lstStyle/>
          <a:p>
            <a:pPr marL="0" indent="0" algn="r">
              <a:buNone/>
            </a:pPr>
            <a:r>
              <a:rPr lang="en-US" sz="680" dirty="0">
                <a:solidFill>
                  <a:srgbClr val="BAC7DA"/>
                </a:solidFill>
                <a:latin typeface="Aptos" pitchFamily="34" charset="0"/>
                <a:ea typeface="Aptos" pitchFamily="34" charset="-122"/>
                <a:cs typeface="Aptos" pitchFamily="34" charset="-120"/>
              </a:rPr>
              <a:t>MTF Time Navigator Standard</a:t>
            </a:r>
            <a:endParaRPr lang="en-US" sz="680" dirty="0"/>
          </a:p>
        </p:txBody>
      </p:sp>
      <p:pic>
        <p:nvPicPr>
          <p:cNvPr id="5" name="Image 0" descr="/mnt/data/logo_crop.png"/>
          <p:cNvPicPr>
            <a:picLocks noChangeAspect="1"/>
          </p:cNvPicPr>
          <p:nvPr/>
        </p:nvPicPr>
        <p:blipFill>
          <a:blip r:embed="rId3"/>
          <a:stretch>
            <a:fillRect/>
          </a:stretch>
        </p:blipFill>
        <p:spPr>
          <a:xfrm>
            <a:off x="10954512" y="36576"/>
            <a:ext cx="841248" cy="384048"/>
          </a:xfrm>
          <a:prstGeom prst="rect">
            <a:avLst/>
          </a:prstGeom>
        </p:spPr>
      </p:pic>
      <p:sp>
        <p:nvSpPr>
          <p:cNvPr id="6" name="Text 3"/>
          <p:cNvSpPr/>
          <p:nvPr/>
        </p:nvSpPr>
        <p:spPr>
          <a:xfrm>
            <a:off x="11722608" y="6592824"/>
            <a:ext cx="320040" cy="118872"/>
          </a:xfrm>
          <a:prstGeom prst="rect">
            <a:avLst/>
          </a:prstGeom>
          <a:noFill/>
          <a:ln/>
        </p:spPr>
        <p:txBody>
          <a:bodyPr wrap="square" lIns="0" tIns="0" rIns="0" bIns="0" rtlCol="0" anchor="ctr"/>
          <a:lstStyle/>
          <a:p>
            <a:pPr marL="0" indent="0" algn="r">
              <a:buNone/>
            </a:pPr>
            <a:r>
              <a:rPr lang="en-US" sz="550" dirty="0">
                <a:solidFill>
                  <a:srgbClr val="8A97A8"/>
                </a:solidFill>
              </a:rPr>
              <a:t>Page 6</a:t>
            </a:r>
            <a:endParaRPr lang="en-US" sz="550" dirty="0"/>
          </a:p>
        </p:txBody>
      </p:sp>
      <p:sp>
        <p:nvSpPr>
          <p:cNvPr id="7" name="Text 4"/>
          <p:cNvSpPr/>
          <p:nvPr/>
        </p:nvSpPr>
        <p:spPr>
          <a:xfrm>
            <a:off x="502920" y="6592824"/>
            <a:ext cx="3474720" cy="128016"/>
          </a:xfrm>
          <a:prstGeom prst="rect">
            <a:avLst/>
          </a:prstGeom>
          <a:noFill/>
          <a:ln/>
        </p:spPr>
        <p:txBody>
          <a:bodyPr wrap="square" lIns="0" tIns="0" rIns="0" bIns="0" rtlCol="0" anchor="ctr">
            <a:normAutofit/>
          </a:bodyPr>
          <a:lstStyle/>
          <a:p>
            <a:pPr marL="0" indent="0">
              <a:buNone/>
            </a:pPr>
            <a:r>
              <a:rPr sz="550">
                <a:solidFill>
                  <a:srgbClr val="8A97A8"/>
                </a:solidFill>
              </a:rPr>
              <a:t>MTF Time Navigator User Manual  |  Japanese Edition</a:t>
            </a:r>
            <a:endParaRPr lang="en-US" sz="550" dirty="0"/>
          </a:p>
        </p:txBody>
      </p:sp>
      <p:sp>
        <p:nvSpPr>
          <p:cNvPr id="8" name="Text 5"/>
          <p:cNvSpPr/>
          <p:nvPr/>
        </p:nvSpPr>
        <p:spPr>
          <a:xfrm>
            <a:off x="502920" y="1123048"/>
            <a:ext cx="6309360" cy="320040"/>
          </a:xfrm>
          <a:prstGeom prst="rect">
            <a:avLst/>
          </a:prstGeom>
          <a:noFill/>
          <a:ln/>
        </p:spPr>
        <p:txBody>
          <a:bodyPr wrap="square" lIns="0" tIns="0" rIns="0" bIns="0" rtlCol="0" anchor="ctr"/>
          <a:lstStyle/>
          <a:p>
            <a:pPr marL="0" indent="0">
              <a:buNone/>
            </a:pPr>
            <a:r>
              <a:rPr lang="en-US" sz="2300" b="1" dirty="0">
                <a:solidFill>
                  <a:srgbClr val="0E1A2B"/>
                </a:solidFill>
                <a:latin typeface="Aptos Display" pitchFamily="34" charset="0"/>
                <a:ea typeface="Aptos Display" pitchFamily="34" charset="-122"/>
                <a:cs typeface="Aptos Display" pitchFamily="34" charset="-120"/>
              </a:rPr>
              <a:t>JUMP THROUGH TIME.</a:t>
            </a:r>
            <a:endParaRPr lang="en-US" sz="2300" dirty="0"/>
          </a:p>
        </p:txBody>
      </p:sp>
      <p:sp>
        <p:nvSpPr>
          <p:cNvPr id="9" name="Text 6"/>
          <p:cNvSpPr/>
          <p:nvPr/>
        </p:nvSpPr>
        <p:spPr>
          <a:xfrm>
            <a:off x="512064" y="1488808"/>
            <a:ext cx="7315200" cy="219456"/>
          </a:xfrm>
          <a:prstGeom prst="rect">
            <a:avLst/>
          </a:prstGeom>
          <a:noFill/>
          <a:ln/>
        </p:spPr>
        <p:txBody>
          <a:bodyPr wrap="square" lIns="0" tIns="0" rIns="0" bIns="0" rtlCol="0" anchor="ctr">
            <a:normAutofit/>
          </a:bodyPr>
          <a:lstStyle/>
          <a:p>
            <a:pPr marL="0" indent="0">
              <a:buNone/>
            </a:pPr>
            <a:r>
              <a:rPr sz="1150" b="1">
                <a:solidFill>
                  <a:srgbClr val="1A75FF"/>
                </a:solidFill>
                <a:latin typeface="Yu Gothic"/>
              </a:rPr>
              <a:t>チャートをスクロールすることなく、任意の取引日へ瞬時に移動できます。</a:t>
            </a:r>
            <a:endParaRPr lang="en-US" sz="1150" dirty="0"/>
          </a:p>
        </p:txBody>
      </p:sp>
      <p:sp>
        <p:nvSpPr>
          <p:cNvPr id="10" name="Shape 7"/>
          <p:cNvSpPr/>
          <p:nvPr/>
        </p:nvSpPr>
        <p:spPr>
          <a:xfrm>
            <a:off x="566928" y="2037448"/>
            <a:ext cx="5715000" cy="1508760"/>
          </a:xfrm>
          <a:prstGeom prst="roundRect">
            <a:avLst>
              <a:gd name="adj" fmla="val 7273"/>
            </a:avLst>
          </a:prstGeom>
          <a:solidFill>
            <a:srgbClr val="FFFFFF"/>
          </a:solidFill>
          <a:ln w="12700">
            <a:solidFill>
              <a:srgbClr val="D6DEE8"/>
            </a:solidFill>
            <a:prstDash val="solid"/>
          </a:ln>
        </p:spPr>
        <p:txBody>
          <a:bodyPr/>
          <a:lstStyle/>
          <a:p>
            <a:endParaRPr/>
          </a:p>
        </p:txBody>
      </p:sp>
      <p:sp>
        <p:nvSpPr>
          <p:cNvPr id="11" name="Shape 8"/>
          <p:cNvSpPr/>
          <p:nvPr/>
        </p:nvSpPr>
        <p:spPr>
          <a:xfrm>
            <a:off x="566928" y="2147176"/>
            <a:ext cx="54864" cy="1289304"/>
          </a:xfrm>
          <a:prstGeom prst="rect">
            <a:avLst/>
          </a:prstGeom>
          <a:solidFill>
            <a:srgbClr val="16A8F8"/>
          </a:solidFill>
          <a:ln w="12700">
            <a:solidFill>
              <a:srgbClr val="16A8F8"/>
            </a:solidFill>
            <a:prstDash val="solid"/>
          </a:ln>
        </p:spPr>
        <p:txBody>
          <a:bodyPr/>
          <a:lstStyle/>
          <a:p>
            <a:endParaRPr/>
          </a:p>
        </p:txBody>
      </p:sp>
      <p:sp>
        <p:nvSpPr>
          <p:cNvPr id="12" name="Text 9"/>
          <p:cNvSpPr/>
          <p:nvPr/>
        </p:nvSpPr>
        <p:spPr>
          <a:xfrm>
            <a:off x="768096" y="2202040"/>
            <a:ext cx="539496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使い方</a:t>
            </a:r>
            <a:endParaRPr lang="en-US" sz="1050" dirty="0"/>
          </a:p>
        </p:txBody>
      </p:sp>
      <p:sp>
        <p:nvSpPr>
          <p:cNvPr id="13" name="Text 10"/>
          <p:cNvSpPr/>
          <p:nvPr/>
        </p:nvSpPr>
        <p:spPr>
          <a:xfrm>
            <a:off x="768096" y="2494648"/>
            <a:ext cx="5367528" cy="941832"/>
          </a:xfrm>
          <a:prstGeom prst="rect">
            <a:avLst/>
          </a:prstGeom>
          <a:noFill/>
          <a:ln/>
        </p:spPr>
        <p:txBody>
          <a:bodyPr wrap="square" lIns="0" tIns="0" rIns="0" bIns="0" rtlCol="0" anchor="t">
            <a:normAutofit/>
          </a:bodyPr>
          <a:lstStyle/>
          <a:p>
            <a:pPr marL="0" indent="0">
              <a:buNone/>
            </a:pPr>
            <a:r>
              <a:rPr sz="950">
                <a:solidFill>
                  <a:srgbClr val="142033"/>
                </a:solidFill>
                <a:latin typeface="Yu Gothic"/>
              </a:rPr>
              <a:t>1. 確認したい日付を入力します。</a:t>
            </a:r>
            <a:endParaRPr lang="en-US" sz="1000" dirty="0"/>
          </a:p>
          <a:p>
            <a:r>
              <a:rPr sz="950">
                <a:solidFill>
                  <a:srgbClr val="142033"/>
                </a:solidFill>
                <a:latin typeface="Yu Gothic"/>
              </a:rPr>
              <a:t>2. GOをクリックします。</a:t>
            </a:r>
          </a:p>
          <a:p>
            <a:r>
              <a:rPr sz="950">
                <a:solidFill>
                  <a:srgbClr val="142033"/>
                </a:solidFill>
                <a:latin typeface="Yu Gothic"/>
              </a:rPr>
              <a:t>3. すべての同期チャートが指定日へ移動します。</a:t>
            </a:r>
          </a:p>
        </p:txBody>
      </p:sp>
      <p:sp>
        <p:nvSpPr>
          <p:cNvPr id="14" name="Shape 11"/>
          <p:cNvSpPr/>
          <p:nvPr/>
        </p:nvSpPr>
        <p:spPr>
          <a:xfrm>
            <a:off x="566928" y="3793096"/>
            <a:ext cx="5715000" cy="1143000"/>
          </a:xfrm>
          <a:prstGeom prst="roundRect">
            <a:avLst>
              <a:gd name="adj" fmla="val 9600"/>
            </a:avLst>
          </a:prstGeom>
          <a:solidFill>
            <a:srgbClr val="FFFFFF"/>
          </a:solidFill>
          <a:ln w="12700">
            <a:solidFill>
              <a:srgbClr val="D6DEE8"/>
            </a:solidFill>
            <a:prstDash val="solid"/>
          </a:ln>
        </p:spPr>
        <p:txBody>
          <a:bodyPr/>
          <a:lstStyle/>
          <a:p>
            <a:endParaRPr/>
          </a:p>
        </p:txBody>
      </p:sp>
      <p:sp>
        <p:nvSpPr>
          <p:cNvPr id="15" name="Shape 12"/>
          <p:cNvSpPr/>
          <p:nvPr/>
        </p:nvSpPr>
        <p:spPr>
          <a:xfrm>
            <a:off x="566928" y="3902824"/>
            <a:ext cx="54864" cy="923544"/>
          </a:xfrm>
          <a:prstGeom prst="rect">
            <a:avLst/>
          </a:prstGeom>
          <a:solidFill>
            <a:srgbClr val="16A34A"/>
          </a:solidFill>
          <a:ln w="12700">
            <a:solidFill>
              <a:srgbClr val="16A34A"/>
            </a:solidFill>
            <a:prstDash val="solid"/>
          </a:ln>
        </p:spPr>
        <p:txBody>
          <a:bodyPr/>
          <a:lstStyle/>
          <a:p>
            <a:endParaRPr/>
          </a:p>
        </p:txBody>
      </p:sp>
      <p:sp>
        <p:nvSpPr>
          <p:cNvPr id="16" name="Text 13"/>
          <p:cNvSpPr/>
          <p:nvPr/>
        </p:nvSpPr>
        <p:spPr>
          <a:xfrm>
            <a:off x="768096" y="3957688"/>
            <a:ext cx="539496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補足</a:t>
            </a:r>
            <a:endParaRPr lang="en-US" sz="1050" dirty="0"/>
          </a:p>
        </p:txBody>
      </p:sp>
      <p:sp>
        <p:nvSpPr>
          <p:cNvPr id="17" name="Text 14"/>
          <p:cNvSpPr/>
          <p:nvPr/>
        </p:nvSpPr>
        <p:spPr>
          <a:xfrm>
            <a:off x="768096" y="4140568"/>
            <a:ext cx="5367528" cy="847484"/>
          </a:xfrm>
          <a:prstGeom prst="rect">
            <a:avLst/>
          </a:prstGeom>
          <a:noFill/>
          <a:ln/>
        </p:spPr>
        <p:txBody>
          <a:bodyPr wrap="square" lIns="0" tIns="0" rIns="0" bIns="0" rtlCol="0" anchor="t">
            <a:normAutofit/>
          </a:bodyPr>
          <a:lstStyle/>
          <a:p>
            <a:pPr marL="0" indent="0">
              <a:buNone/>
            </a:pPr>
            <a:r>
              <a:rPr sz="930" dirty="0" err="1">
                <a:solidFill>
                  <a:srgbClr val="142033"/>
                </a:solidFill>
                <a:latin typeface="Yu Gothic"/>
              </a:rPr>
              <a:t>MetaTrader</a:t>
            </a:r>
            <a:r>
              <a:rPr sz="930" dirty="0">
                <a:solidFill>
                  <a:srgbClr val="142033"/>
                </a:solidFill>
                <a:latin typeface="Yu Gothic"/>
              </a:rPr>
              <a:t> 5で日時を手入力する代わりに、MTF Time Navigatorでは日付だけを入力して、その日の00:00へ直接移動できます。</a:t>
            </a:r>
            <a:endParaRPr lang="en-US" sz="930" dirty="0">
              <a:solidFill>
                <a:srgbClr val="142033"/>
              </a:solidFill>
              <a:latin typeface="Yu Gothic"/>
            </a:endParaRPr>
          </a:p>
          <a:p>
            <a:pPr marL="0" indent="0">
              <a:buNone/>
            </a:pPr>
            <a:endParaRPr lang="en-US" sz="930" dirty="0">
              <a:solidFill>
                <a:srgbClr val="142033"/>
              </a:solidFill>
              <a:latin typeface="Yu Gothic"/>
            </a:endParaRPr>
          </a:p>
          <a:p>
            <a:r>
              <a:rPr lang="en-US" altLang="ja-JP" sz="980" dirty="0"/>
              <a:t>GO</a:t>
            </a:r>
            <a:r>
              <a:rPr lang="ja-JP" altLang="en-US" sz="980" dirty="0"/>
              <a:t>は、ブローカーの</a:t>
            </a:r>
            <a:r>
              <a:rPr lang="en-US" altLang="ja-JP" sz="980" dirty="0"/>
              <a:t>MT5</a:t>
            </a:r>
            <a:r>
              <a:rPr lang="ja-JP" altLang="en-US" sz="980" dirty="0"/>
              <a:t>チャート／サーバー時間を基準に</a:t>
            </a:r>
            <a:r>
              <a:rPr lang="en-US" altLang="ja-JP" sz="980" dirty="0"/>
              <a:t>00:00</a:t>
            </a:r>
            <a:r>
              <a:rPr lang="ja-JP" altLang="en-US" sz="980" dirty="0"/>
              <a:t>へ移動します。</a:t>
            </a:r>
          </a:p>
          <a:p>
            <a:r>
              <a:rPr lang="en-US" altLang="ja-JP" sz="980" dirty="0"/>
              <a:t>PC</a:t>
            </a:r>
            <a:r>
              <a:rPr lang="ja-JP" altLang="en-US" sz="980" dirty="0"/>
              <a:t>のローカル時間や</a:t>
            </a:r>
            <a:r>
              <a:rPr lang="en-US" altLang="ja-JP" sz="980" dirty="0"/>
              <a:t>UTC</a:t>
            </a:r>
            <a:r>
              <a:rPr lang="ja-JP" altLang="en-US" sz="980" dirty="0"/>
              <a:t>は使用しません。</a:t>
            </a:r>
            <a:endParaRPr lang="en-US" sz="980" dirty="0"/>
          </a:p>
        </p:txBody>
      </p:sp>
      <p:sp>
        <p:nvSpPr>
          <p:cNvPr id="18" name="Shape 15"/>
          <p:cNvSpPr/>
          <p:nvPr/>
        </p:nvSpPr>
        <p:spPr>
          <a:xfrm>
            <a:off x="6652260" y="2147176"/>
            <a:ext cx="4892040" cy="2971800"/>
          </a:xfrm>
          <a:prstGeom prst="roundRect">
            <a:avLst>
              <a:gd name="adj" fmla="val 5538"/>
            </a:avLst>
          </a:prstGeom>
          <a:solidFill>
            <a:srgbClr val="EEF4FB"/>
          </a:solidFill>
          <a:ln w="15240">
            <a:solidFill>
              <a:srgbClr val="D6DEE8"/>
            </a:solidFill>
            <a:prstDash val="solid"/>
          </a:ln>
        </p:spPr>
        <p:txBody>
          <a:bodyPr/>
          <a:lstStyle/>
          <a:p>
            <a:endParaRPr/>
          </a:p>
        </p:txBody>
      </p:sp>
      <p:sp>
        <p:nvSpPr>
          <p:cNvPr id="19" name="Text 16"/>
          <p:cNvSpPr/>
          <p:nvPr/>
        </p:nvSpPr>
        <p:spPr>
          <a:xfrm>
            <a:off x="6812280" y="3040380"/>
            <a:ext cx="4526280" cy="219456"/>
          </a:xfrm>
          <a:prstGeom prst="rect">
            <a:avLst/>
          </a:prstGeom>
          <a:noFill/>
          <a:ln/>
        </p:spPr>
        <p:txBody>
          <a:bodyPr wrap="square" lIns="0" tIns="0" rIns="0" bIns="0" rtlCol="0" anchor="ctr">
            <a:normAutofit/>
          </a:bodyPr>
          <a:lstStyle/>
          <a:p>
            <a:pPr marL="0" indent="0" algn="ctr">
              <a:buNone/>
            </a:pPr>
            <a:r>
              <a:rPr sz="1100" b="1">
                <a:solidFill>
                  <a:srgbClr val="6F7E91"/>
                </a:solidFill>
                <a:latin typeface="Yu Gothic"/>
              </a:rPr>
              <a:t>GIF: Feature 3 / GO日付ジャンプ</a:t>
            </a:r>
            <a:endParaRPr lang="en-US" sz="1100" dirty="0"/>
          </a:p>
        </p:txBody>
      </p:sp>
      <p:sp>
        <p:nvSpPr>
          <p:cNvPr id="20" name="Shape 17"/>
          <p:cNvSpPr/>
          <p:nvPr/>
        </p:nvSpPr>
        <p:spPr>
          <a:xfrm>
            <a:off x="8458200" y="4828032"/>
            <a:ext cx="1280160" cy="256032"/>
          </a:xfrm>
          <a:prstGeom prst="roundRect">
            <a:avLst>
              <a:gd name="adj" fmla="val 28571"/>
            </a:avLst>
          </a:prstGeom>
          <a:solidFill>
            <a:srgbClr val="13233A"/>
          </a:solidFill>
          <a:ln w="12700">
            <a:solidFill>
              <a:srgbClr val="13233A"/>
            </a:solidFill>
            <a:prstDash val="solid"/>
          </a:ln>
        </p:spPr>
        <p:txBody>
          <a:bodyPr/>
          <a:lstStyle/>
          <a:p>
            <a:endParaRPr/>
          </a:p>
        </p:txBody>
      </p:sp>
      <p:sp>
        <p:nvSpPr>
          <p:cNvPr id="21" name="Text 18"/>
          <p:cNvSpPr/>
          <p:nvPr/>
        </p:nvSpPr>
        <p:spPr>
          <a:xfrm>
            <a:off x="8531352" y="4887468"/>
            <a:ext cx="1133856" cy="100584"/>
          </a:xfrm>
          <a:prstGeom prst="rect">
            <a:avLst/>
          </a:prstGeom>
          <a:noFill/>
          <a:ln/>
        </p:spPr>
        <p:txBody>
          <a:bodyPr wrap="square" lIns="0" tIns="0" rIns="0" bIns="0" rtlCol="0" anchor="ctr"/>
          <a:lstStyle/>
          <a:p>
            <a:pPr marL="0" indent="0" algn="ctr">
              <a:buNone/>
            </a:pPr>
            <a:r>
              <a:rPr lang="en-US" sz="680" b="1" dirty="0">
                <a:solidFill>
                  <a:srgbClr val="FFFFFF"/>
                </a:solidFill>
              </a:rPr>
              <a:t>GIF AREA</a:t>
            </a:r>
            <a:endParaRPr lang="en-US" sz="680" dirty="0"/>
          </a:p>
        </p:txBody>
      </p:sp>
      <p:pic>
        <p:nvPicPr>
          <p:cNvPr id="22" name="図 21">
            <a:extLst>
              <a:ext uri="{FF2B5EF4-FFF2-40B4-BE49-F238E27FC236}">
                <a16:creationId xmlns:a16="http://schemas.microsoft.com/office/drawing/2014/main" id="{6EBD01FF-FF49-BE5C-C7C7-BDB8939C8BB5}"/>
              </a:ext>
            </a:extLst>
          </p:cNvPr>
          <p:cNvPicPr>
            <a:picLocks noChangeAspect="1"/>
          </p:cNvPicPr>
          <p:nvPr/>
        </p:nvPicPr>
        <p:blipFill>
          <a:blip r:embed="rId4"/>
          <a:stretch>
            <a:fillRect/>
          </a:stretch>
        </p:blipFill>
        <p:spPr>
          <a:xfrm>
            <a:off x="6428232" y="2043957"/>
            <a:ext cx="5614416" cy="341334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493776"/>
          </a:xfrm>
          <a:prstGeom prst="rect">
            <a:avLst/>
          </a:prstGeom>
          <a:solidFill>
            <a:srgbClr val="0E1A2B"/>
          </a:solidFill>
          <a:ln w="12700">
            <a:solidFill>
              <a:srgbClr val="0E1A2B"/>
            </a:solidFill>
            <a:prstDash val="solid"/>
          </a:ln>
        </p:spPr>
        <p:txBody>
          <a:bodyPr/>
          <a:lstStyle/>
          <a:p>
            <a:endParaRPr/>
          </a:p>
        </p:txBody>
      </p:sp>
      <p:sp>
        <p:nvSpPr>
          <p:cNvPr id="3" name="Text 1"/>
          <p:cNvSpPr/>
          <p:nvPr/>
        </p:nvSpPr>
        <p:spPr>
          <a:xfrm>
            <a:off x="502920" y="137160"/>
            <a:ext cx="6217920" cy="201168"/>
          </a:xfrm>
          <a:prstGeom prst="rect">
            <a:avLst/>
          </a:prstGeom>
          <a:noFill/>
          <a:ln/>
        </p:spPr>
        <p:txBody>
          <a:bodyPr wrap="square" lIns="0" tIns="0" rIns="0" bIns="0" rtlCol="0" anchor="ctr">
            <a:normAutofit/>
          </a:bodyPr>
          <a:lstStyle/>
          <a:p>
            <a:pPr marL="0" indent="0">
              <a:buNone/>
            </a:pPr>
            <a:r>
              <a:rPr sz="950" b="1">
                <a:solidFill>
                  <a:srgbClr val="FFFFFF"/>
                </a:solidFill>
                <a:latin typeface="Yu Gothic"/>
              </a:rPr>
              <a:t>7. Feature 4 – 今日へ戻る</a:t>
            </a:r>
            <a:endParaRPr lang="en-US" sz="950" dirty="0"/>
          </a:p>
        </p:txBody>
      </p:sp>
      <p:sp>
        <p:nvSpPr>
          <p:cNvPr id="4" name="Text 2"/>
          <p:cNvSpPr/>
          <p:nvPr/>
        </p:nvSpPr>
        <p:spPr>
          <a:xfrm>
            <a:off x="8823960" y="146304"/>
            <a:ext cx="2057400" cy="182880"/>
          </a:xfrm>
          <a:prstGeom prst="rect">
            <a:avLst/>
          </a:prstGeom>
          <a:noFill/>
          <a:ln/>
        </p:spPr>
        <p:txBody>
          <a:bodyPr wrap="square" lIns="0" tIns="0" rIns="0" bIns="0" rtlCol="0" anchor="ctr"/>
          <a:lstStyle/>
          <a:p>
            <a:pPr marL="0" indent="0" algn="r">
              <a:buNone/>
            </a:pPr>
            <a:r>
              <a:rPr lang="en-US" sz="680" dirty="0">
                <a:solidFill>
                  <a:srgbClr val="BAC7DA"/>
                </a:solidFill>
                <a:latin typeface="Aptos" pitchFamily="34" charset="0"/>
                <a:ea typeface="Aptos" pitchFamily="34" charset="-122"/>
                <a:cs typeface="Aptos" pitchFamily="34" charset="-120"/>
              </a:rPr>
              <a:t>MTF Time Navigator Standard</a:t>
            </a:r>
            <a:endParaRPr lang="en-US" sz="680" dirty="0"/>
          </a:p>
        </p:txBody>
      </p:sp>
      <p:pic>
        <p:nvPicPr>
          <p:cNvPr id="5" name="Image 0" descr="/mnt/data/logo_crop.png"/>
          <p:cNvPicPr>
            <a:picLocks noChangeAspect="1"/>
          </p:cNvPicPr>
          <p:nvPr/>
        </p:nvPicPr>
        <p:blipFill>
          <a:blip r:embed="rId3"/>
          <a:stretch>
            <a:fillRect/>
          </a:stretch>
        </p:blipFill>
        <p:spPr>
          <a:xfrm>
            <a:off x="10954512" y="36576"/>
            <a:ext cx="841248" cy="384048"/>
          </a:xfrm>
          <a:prstGeom prst="rect">
            <a:avLst/>
          </a:prstGeom>
        </p:spPr>
      </p:pic>
      <p:sp>
        <p:nvSpPr>
          <p:cNvPr id="6" name="Text 3"/>
          <p:cNvSpPr/>
          <p:nvPr/>
        </p:nvSpPr>
        <p:spPr>
          <a:xfrm>
            <a:off x="11722608" y="6592824"/>
            <a:ext cx="320040" cy="118872"/>
          </a:xfrm>
          <a:prstGeom prst="rect">
            <a:avLst/>
          </a:prstGeom>
          <a:noFill/>
          <a:ln/>
        </p:spPr>
        <p:txBody>
          <a:bodyPr wrap="square" lIns="0" tIns="0" rIns="0" bIns="0" rtlCol="0" anchor="ctr"/>
          <a:lstStyle/>
          <a:p>
            <a:pPr marL="0" indent="0" algn="r">
              <a:buNone/>
            </a:pPr>
            <a:r>
              <a:rPr lang="en-US" sz="550" dirty="0">
                <a:solidFill>
                  <a:srgbClr val="8A97A8"/>
                </a:solidFill>
              </a:rPr>
              <a:t>Page 7</a:t>
            </a:r>
            <a:endParaRPr lang="en-US" sz="550" dirty="0"/>
          </a:p>
        </p:txBody>
      </p:sp>
      <p:sp>
        <p:nvSpPr>
          <p:cNvPr id="7" name="Text 4"/>
          <p:cNvSpPr/>
          <p:nvPr/>
        </p:nvSpPr>
        <p:spPr>
          <a:xfrm>
            <a:off x="502920" y="6592824"/>
            <a:ext cx="3474720" cy="128016"/>
          </a:xfrm>
          <a:prstGeom prst="rect">
            <a:avLst/>
          </a:prstGeom>
          <a:noFill/>
          <a:ln/>
        </p:spPr>
        <p:txBody>
          <a:bodyPr wrap="square" lIns="0" tIns="0" rIns="0" bIns="0" rtlCol="0" anchor="ctr">
            <a:normAutofit/>
          </a:bodyPr>
          <a:lstStyle/>
          <a:p>
            <a:pPr marL="0" indent="0">
              <a:buNone/>
            </a:pPr>
            <a:r>
              <a:rPr sz="550">
                <a:solidFill>
                  <a:srgbClr val="8A97A8"/>
                </a:solidFill>
              </a:rPr>
              <a:t>MTF Time Navigator User Manual  |  Japanese Edition</a:t>
            </a:r>
            <a:endParaRPr lang="en-US" sz="550" dirty="0"/>
          </a:p>
        </p:txBody>
      </p:sp>
      <p:sp>
        <p:nvSpPr>
          <p:cNvPr id="8" name="Text 5"/>
          <p:cNvSpPr/>
          <p:nvPr/>
        </p:nvSpPr>
        <p:spPr>
          <a:xfrm>
            <a:off x="502920" y="1123048"/>
            <a:ext cx="6309360" cy="320040"/>
          </a:xfrm>
          <a:prstGeom prst="rect">
            <a:avLst/>
          </a:prstGeom>
          <a:noFill/>
          <a:ln/>
        </p:spPr>
        <p:txBody>
          <a:bodyPr wrap="square" lIns="0" tIns="0" rIns="0" bIns="0" rtlCol="0" anchor="ctr"/>
          <a:lstStyle/>
          <a:p>
            <a:pPr marL="0" indent="0">
              <a:buNone/>
            </a:pPr>
            <a:r>
              <a:rPr lang="en-US" sz="2300" b="1" dirty="0">
                <a:solidFill>
                  <a:srgbClr val="0E1A2B"/>
                </a:solidFill>
                <a:latin typeface="Aptos Display" pitchFamily="34" charset="0"/>
                <a:ea typeface="Aptos Display" pitchFamily="34" charset="-122"/>
                <a:cs typeface="Aptos Display" pitchFamily="34" charset="-120"/>
              </a:rPr>
              <a:t>BACK TO NOW.</a:t>
            </a:r>
            <a:endParaRPr lang="en-US" sz="2300" dirty="0"/>
          </a:p>
        </p:txBody>
      </p:sp>
      <p:sp>
        <p:nvSpPr>
          <p:cNvPr id="9" name="Text 6"/>
          <p:cNvSpPr/>
          <p:nvPr/>
        </p:nvSpPr>
        <p:spPr>
          <a:xfrm>
            <a:off x="512064" y="1488808"/>
            <a:ext cx="7315200" cy="219456"/>
          </a:xfrm>
          <a:prstGeom prst="rect">
            <a:avLst/>
          </a:prstGeom>
          <a:noFill/>
          <a:ln/>
        </p:spPr>
        <p:txBody>
          <a:bodyPr wrap="square" lIns="0" tIns="0" rIns="0" bIns="0" rtlCol="0" anchor="ctr">
            <a:normAutofit/>
          </a:bodyPr>
          <a:lstStyle/>
          <a:p>
            <a:pPr marL="0" indent="0">
              <a:buNone/>
            </a:pPr>
            <a:r>
              <a:rPr sz="1150" b="1">
                <a:solidFill>
                  <a:srgbClr val="1A75FF"/>
                </a:solidFill>
                <a:latin typeface="Yu Gothic"/>
              </a:rPr>
              <a:t>ワンクリックで利用可能な最新のローソク足へ瞬時に戻ることができます。</a:t>
            </a:r>
            <a:endParaRPr lang="en-US" sz="1150" dirty="0"/>
          </a:p>
        </p:txBody>
      </p:sp>
      <p:sp>
        <p:nvSpPr>
          <p:cNvPr id="10" name="Shape 7"/>
          <p:cNvSpPr/>
          <p:nvPr/>
        </p:nvSpPr>
        <p:spPr>
          <a:xfrm>
            <a:off x="566928" y="2037448"/>
            <a:ext cx="5715000" cy="1508760"/>
          </a:xfrm>
          <a:prstGeom prst="roundRect">
            <a:avLst>
              <a:gd name="adj" fmla="val 7273"/>
            </a:avLst>
          </a:prstGeom>
          <a:solidFill>
            <a:srgbClr val="FFFFFF"/>
          </a:solidFill>
          <a:ln w="12700">
            <a:solidFill>
              <a:srgbClr val="D6DEE8"/>
            </a:solidFill>
            <a:prstDash val="solid"/>
          </a:ln>
        </p:spPr>
        <p:txBody>
          <a:bodyPr/>
          <a:lstStyle/>
          <a:p>
            <a:endParaRPr/>
          </a:p>
        </p:txBody>
      </p:sp>
      <p:sp>
        <p:nvSpPr>
          <p:cNvPr id="11" name="Shape 8"/>
          <p:cNvSpPr/>
          <p:nvPr/>
        </p:nvSpPr>
        <p:spPr>
          <a:xfrm>
            <a:off x="566928" y="2147176"/>
            <a:ext cx="54864" cy="1289304"/>
          </a:xfrm>
          <a:prstGeom prst="rect">
            <a:avLst/>
          </a:prstGeom>
          <a:solidFill>
            <a:srgbClr val="1A75FF"/>
          </a:solidFill>
          <a:ln w="12700">
            <a:solidFill>
              <a:srgbClr val="1A75FF"/>
            </a:solidFill>
            <a:prstDash val="solid"/>
          </a:ln>
        </p:spPr>
        <p:txBody>
          <a:bodyPr/>
          <a:lstStyle/>
          <a:p>
            <a:endParaRPr/>
          </a:p>
        </p:txBody>
      </p:sp>
      <p:sp>
        <p:nvSpPr>
          <p:cNvPr id="12" name="Text 9"/>
          <p:cNvSpPr/>
          <p:nvPr/>
        </p:nvSpPr>
        <p:spPr>
          <a:xfrm>
            <a:off x="768096" y="2202040"/>
            <a:ext cx="539496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使い方</a:t>
            </a:r>
            <a:endParaRPr lang="en-US" sz="1050" dirty="0"/>
          </a:p>
        </p:txBody>
      </p:sp>
      <p:sp>
        <p:nvSpPr>
          <p:cNvPr id="13" name="Text 10"/>
          <p:cNvSpPr/>
          <p:nvPr/>
        </p:nvSpPr>
        <p:spPr>
          <a:xfrm>
            <a:off x="768096" y="2494648"/>
            <a:ext cx="5367528" cy="941832"/>
          </a:xfrm>
          <a:prstGeom prst="rect">
            <a:avLst/>
          </a:prstGeom>
          <a:noFill/>
          <a:ln/>
        </p:spPr>
        <p:txBody>
          <a:bodyPr wrap="square" lIns="0" tIns="0" rIns="0" bIns="0" rtlCol="0" anchor="t">
            <a:normAutofit/>
          </a:bodyPr>
          <a:lstStyle/>
          <a:p>
            <a:pPr marL="0" indent="0">
              <a:buNone/>
            </a:pPr>
            <a:r>
              <a:rPr sz="950">
                <a:solidFill>
                  <a:srgbClr val="142033"/>
                </a:solidFill>
                <a:latin typeface="Yu Gothic"/>
              </a:rPr>
              <a:t>1. TODAYをクリックします。</a:t>
            </a:r>
            <a:endParaRPr lang="en-US" sz="1000" dirty="0"/>
          </a:p>
          <a:p>
            <a:r>
              <a:rPr sz="950">
                <a:solidFill>
                  <a:srgbClr val="142033"/>
                </a:solidFill>
                <a:latin typeface="Yu Gothic"/>
              </a:rPr>
              <a:t>2. すべての同期チャートが利用可能な最新のローソク足へ戻ります。</a:t>
            </a:r>
          </a:p>
          <a:p>
            <a:r>
              <a:rPr sz="950">
                <a:solidFill>
                  <a:srgbClr val="142033"/>
                </a:solidFill>
                <a:latin typeface="Yu Gothic"/>
              </a:rPr>
              <a:t>3. 最新のマーケットをすぐに確認できます。</a:t>
            </a:r>
          </a:p>
        </p:txBody>
      </p:sp>
      <p:sp>
        <p:nvSpPr>
          <p:cNvPr id="14" name="Shape 11"/>
          <p:cNvSpPr/>
          <p:nvPr/>
        </p:nvSpPr>
        <p:spPr>
          <a:xfrm>
            <a:off x="566928" y="3793096"/>
            <a:ext cx="5715000" cy="1143000"/>
          </a:xfrm>
          <a:prstGeom prst="roundRect">
            <a:avLst>
              <a:gd name="adj" fmla="val 9600"/>
            </a:avLst>
          </a:prstGeom>
          <a:solidFill>
            <a:srgbClr val="FFFFFF"/>
          </a:solidFill>
          <a:ln w="12700">
            <a:solidFill>
              <a:srgbClr val="D6DEE8"/>
            </a:solidFill>
            <a:prstDash val="solid"/>
          </a:ln>
        </p:spPr>
        <p:txBody>
          <a:bodyPr/>
          <a:lstStyle/>
          <a:p>
            <a:endParaRPr/>
          </a:p>
        </p:txBody>
      </p:sp>
      <p:sp>
        <p:nvSpPr>
          <p:cNvPr id="15" name="Shape 12"/>
          <p:cNvSpPr/>
          <p:nvPr/>
        </p:nvSpPr>
        <p:spPr>
          <a:xfrm>
            <a:off x="566928" y="3902824"/>
            <a:ext cx="54864" cy="923544"/>
          </a:xfrm>
          <a:prstGeom prst="rect">
            <a:avLst/>
          </a:prstGeom>
          <a:solidFill>
            <a:srgbClr val="16A34A"/>
          </a:solidFill>
          <a:ln w="12700">
            <a:solidFill>
              <a:srgbClr val="16A34A"/>
            </a:solidFill>
            <a:prstDash val="solid"/>
          </a:ln>
        </p:spPr>
        <p:txBody>
          <a:bodyPr/>
          <a:lstStyle/>
          <a:p>
            <a:endParaRPr/>
          </a:p>
        </p:txBody>
      </p:sp>
      <p:sp>
        <p:nvSpPr>
          <p:cNvPr id="16" name="Text 13"/>
          <p:cNvSpPr/>
          <p:nvPr/>
        </p:nvSpPr>
        <p:spPr>
          <a:xfrm>
            <a:off x="768096" y="3957688"/>
            <a:ext cx="539496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補足</a:t>
            </a:r>
            <a:endParaRPr lang="en-US" sz="1050" dirty="0"/>
          </a:p>
        </p:txBody>
      </p:sp>
      <p:sp>
        <p:nvSpPr>
          <p:cNvPr id="17" name="Text 14"/>
          <p:cNvSpPr/>
          <p:nvPr/>
        </p:nvSpPr>
        <p:spPr>
          <a:xfrm>
            <a:off x="768096" y="4250296"/>
            <a:ext cx="5367528" cy="576072"/>
          </a:xfrm>
          <a:prstGeom prst="rect">
            <a:avLst/>
          </a:prstGeom>
          <a:noFill/>
          <a:ln/>
        </p:spPr>
        <p:txBody>
          <a:bodyPr wrap="square" lIns="0" tIns="0" rIns="0" bIns="0" rtlCol="0" anchor="t">
            <a:normAutofit/>
          </a:bodyPr>
          <a:lstStyle/>
          <a:p>
            <a:pPr marL="0" indent="0">
              <a:buNone/>
            </a:pPr>
            <a:r>
              <a:rPr sz="980">
                <a:solidFill>
                  <a:srgbClr val="142033"/>
                </a:solidFill>
                <a:latin typeface="Yu Gothic"/>
              </a:rPr>
              <a:t>市場が休場中の場合、TODAYはブローカーが提供している最後のローソク足へ移動します。</a:t>
            </a:r>
            <a:endParaRPr lang="en-US" sz="980" dirty="0"/>
          </a:p>
        </p:txBody>
      </p:sp>
      <p:sp>
        <p:nvSpPr>
          <p:cNvPr id="18" name="Shape 15"/>
          <p:cNvSpPr/>
          <p:nvPr/>
        </p:nvSpPr>
        <p:spPr>
          <a:xfrm>
            <a:off x="6720840" y="2261476"/>
            <a:ext cx="4892040" cy="2971800"/>
          </a:xfrm>
          <a:prstGeom prst="roundRect">
            <a:avLst>
              <a:gd name="adj" fmla="val 5538"/>
            </a:avLst>
          </a:prstGeom>
          <a:solidFill>
            <a:srgbClr val="EEF4FB"/>
          </a:solidFill>
          <a:ln w="15240">
            <a:solidFill>
              <a:srgbClr val="D6DEE8"/>
            </a:solidFill>
            <a:prstDash val="solid"/>
          </a:ln>
        </p:spPr>
        <p:txBody>
          <a:bodyPr/>
          <a:lstStyle/>
          <a:p>
            <a:endParaRPr/>
          </a:p>
        </p:txBody>
      </p:sp>
      <p:sp>
        <p:nvSpPr>
          <p:cNvPr id="19" name="Text 16"/>
          <p:cNvSpPr/>
          <p:nvPr/>
        </p:nvSpPr>
        <p:spPr>
          <a:xfrm>
            <a:off x="6812280" y="3040380"/>
            <a:ext cx="4526280" cy="219456"/>
          </a:xfrm>
          <a:prstGeom prst="rect">
            <a:avLst/>
          </a:prstGeom>
          <a:noFill/>
          <a:ln/>
        </p:spPr>
        <p:txBody>
          <a:bodyPr wrap="square" lIns="0" tIns="0" rIns="0" bIns="0" rtlCol="0" anchor="ctr"/>
          <a:lstStyle/>
          <a:p>
            <a:pPr marL="0" indent="0" algn="ctr">
              <a:buNone/>
            </a:pPr>
            <a:r>
              <a:rPr lang="en-US" sz="1100" b="1" dirty="0">
                <a:solidFill>
                  <a:srgbClr val="6F7E91"/>
                </a:solidFill>
              </a:rPr>
              <a:t>GIF: Feature 4 / TODAY</a:t>
            </a:r>
            <a:endParaRPr lang="en-US" sz="1100" dirty="0"/>
          </a:p>
        </p:txBody>
      </p:sp>
      <p:sp>
        <p:nvSpPr>
          <p:cNvPr id="20" name="Shape 17"/>
          <p:cNvSpPr/>
          <p:nvPr/>
        </p:nvSpPr>
        <p:spPr>
          <a:xfrm>
            <a:off x="8458200" y="4828032"/>
            <a:ext cx="1280160" cy="256032"/>
          </a:xfrm>
          <a:prstGeom prst="roundRect">
            <a:avLst>
              <a:gd name="adj" fmla="val 28571"/>
            </a:avLst>
          </a:prstGeom>
          <a:solidFill>
            <a:srgbClr val="13233A"/>
          </a:solidFill>
          <a:ln w="12700">
            <a:solidFill>
              <a:srgbClr val="13233A"/>
            </a:solidFill>
            <a:prstDash val="solid"/>
          </a:ln>
        </p:spPr>
        <p:txBody>
          <a:bodyPr/>
          <a:lstStyle/>
          <a:p>
            <a:endParaRPr/>
          </a:p>
        </p:txBody>
      </p:sp>
      <p:sp>
        <p:nvSpPr>
          <p:cNvPr id="21" name="Text 18"/>
          <p:cNvSpPr/>
          <p:nvPr/>
        </p:nvSpPr>
        <p:spPr>
          <a:xfrm>
            <a:off x="8531352" y="4887468"/>
            <a:ext cx="1133856" cy="100584"/>
          </a:xfrm>
          <a:prstGeom prst="rect">
            <a:avLst/>
          </a:prstGeom>
          <a:noFill/>
          <a:ln/>
        </p:spPr>
        <p:txBody>
          <a:bodyPr wrap="square" lIns="0" tIns="0" rIns="0" bIns="0" rtlCol="0" anchor="ctr"/>
          <a:lstStyle/>
          <a:p>
            <a:pPr marL="0" indent="0" algn="ctr">
              <a:buNone/>
            </a:pPr>
            <a:r>
              <a:rPr lang="en-US" sz="680" b="1" dirty="0">
                <a:solidFill>
                  <a:srgbClr val="FFFFFF"/>
                </a:solidFill>
              </a:rPr>
              <a:t>GIF AREA</a:t>
            </a:r>
            <a:endParaRPr lang="en-US" sz="680" dirty="0"/>
          </a:p>
        </p:txBody>
      </p:sp>
      <p:pic>
        <p:nvPicPr>
          <p:cNvPr id="22" name="図 21">
            <a:extLst>
              <a:ext uri="{FF2B5EF4-FFF2-40B4-BE49-F238E27FC236}">
                <a16:creationId xmlns:a16="http://schemas.microsoft.com/office/drawing/2014/main" id="{BB6B92E2-5CDD-4785-8033-7444C1903000}"/>
              </a:ext>
            </a:extLst>
          </p:cNvPr>
          <p:cNvPicPr>
            <a:picLocks noChangeAspect="1"/>
          </p:cNvPicPr>
          <p:nvPr/>
        </p:nvPicPr>
        <p:blipFill>
          <a:blip r:embed="rId4"/>
          <a:stretch>
            <a:fillRect/>
          </a:stretch>
        </p:blipFill>
        <p:spPr>
          <a:xfrm>
            <a:off x="6428233" y="2037448"/>
            <a:ext cx="5614416" cy="341985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493776"/>
          </a:xfrm>
          <a:prstGeom prst="rect">
            <a:avLst/>
          </a:prstGeom>
          <a:solidFill>
            <a:srgbClr val="0E1A2B"/>
          </a:solidFill>
          <a:ln w="12700">
            <a:solidFill>
              <a:srgbClr val="0E1A2B"/>
            </a:solidFill>
            <a:prstDash val="solid"/>
          </a:ln>
        </p:spPr>
        <p:txBody>
          <a:bodyPr/>
          <a:lstStyle/>
          <a:p>
            <a:endParaRPr/>
          </a:p>
        </p:txBody>
      </p:sp>
      <p:sp>
        <p:nvSpPr>
          <p:cNvPr id="3" name="Text 1"/>
          <p:cNvSpPr/>
          <p:nvPr/>
        </p:nvSpPr>
        <p:spPr>
          <a:xfrm>
            <a:off x="502920" y="137160"/>
            <a:ext cx="6217920" cy="201168"/>
          </a:xfrm>
          <a:prstGeom prst="rect">
            <a:avLst/>
          </a:prstGeom>
          <a:noFill/>
          <a:ln/>
        </p:spPr>
        <p:txBody>
          <a:bodyPr wrap="square" lIns="0" tIns="0" rIns="0" bIns="0" rtlCol="0" anchor="ctr">
            <a:normAutofit/>
          </a:bodyPr>
          <a:lstStyle/>
          <a:p>
            <a:pPr marL="0" indent="0">
              <a:buNone/>
            </a:pPr>
            <a:r>
              <a:rPr sz="950" b="1">
                <a:solidFill>
                  <a:srgbClr val="FFFFFF"/>
                </a:solidFill>
                <a:latin typeface="Yu Gothic"/>
              </a:rPr>
              <a:t>8. Feature 5 – すべてのマークを削除</a:t>
            </a:r>
            <a:endParaRPr lang="en-US" sz="950" dirty="0"/>
          </a:p>
        </p:txBody>
      </p:sp>
      <p:sp>
        <p:nvSpPr>
          <p:cNvPr id="4" name="Text 2"/>
          <p:cNvSpPr/>
          <p:nvPr/>
        </p:nvSpPr>
        <p:spPr>
          <a:xfrm>
            <a:off x="8823960" y="146304"/>
            <a:ext cx="2057400" cy="182880"/>
          </a:xfrm>
          <a:prstGeom prst="rect">
            <a:avLst/>
          </a:prstGeom>
          <a:noFill/>
          <a:ln/>
        </p:spPr>
        <p:txBody>
          <a:bodyPr wrap="square" lIns="0" tIns="0" rIns="0" bIns="0" rtlCol="0" anchor="ctr"/>
          <a:lstStyle/>
          <a:p>
            <a:pPr marL="0" indent="0" algn="r">
              <a:buNone/>
            </a:pPr>
            <a:r>
              <a:rPr lang="en-US" sz="680" dirty="0">
                <a:solidFill>
                  <a:srgbClr val="BAC7DA"/>
                </a:solidFill>
                <a:latin typeface="Aptos" pitchFamily="34" charset="0"/>
                <a:ea typeface="Aptos" pitchFamily="34" charset="-122"/>
                <a:cs typeface="Aptos" pitchFamily="34" charset="-120"/>
              </a:rPr>
              <a:t>MTF Time Navigator Standard</a:t>
            </a:r>
            <a:endParaRPr lang="en-US" sz="680" dirty="0"/>
          </a:p>
        </p:txBody>
      </p:sp>
      <p:pic>
        <p:nvPicPr>
          <p:cNvPr id="5" name="Image 0" descr="/mnt/data/logo_crop.png"/>
          <p:cNvPicPr>
            <a:picLocks noChangeAspect="1"/>
          </p:cNvPicPr>
          <p:nvPr/>
        </p:nvPicPr>
        <p:blipFill>
          <a:blip r:embed="rId3"/>
          <a:stretch>
            <a:fillRect/>
          </a:stretch>
        </p:blipFill>
        <p:spPr>
          <a:xfrm>
            <a:off x="10954512" y="36576"/>
            <a:ext cx="841248" cy="384048"/>
          </a:xfrm>
          <a:prstGeom prst="rect">
            <a:avLst/>
          </a:prstGeom>
        </p:spPr>
      </p:pic>
      <p:sp>
        <p:nvSpPr>
          <p:cNvPr id="6" name="Text 3"/>
          <p:cNvSpPr/>
          <p:nvPr/>
        </p:nvSpPr>
        <p:spPr>
          <a:xfrm>
            <a:off x="11722608" y="6592824"/>
            <a:ext cx="320040" cy="118872"/>
          </a:xfrm>
          <a:prstGeom prst="rect">
            <a:avLst/>
          </a:prstGeom>
          <a:noFill/>
          <a:ln/>
        </p:spPr>
        <p:txBody>
          <a:bodyPr wrap="square" lIns="0" tIns="0" rIns="0" bIns="0" rtlCol="0" anchor="ctr"/>
          <a:lstStyle/>
          <a:p>
            <a:pPr marL="0" indent="0" algn="r">
              <a:buNone/>
            </a:pPr>
            <a:r>
              <a:rPr lang="en-US" sz="550" dirty="0">
                <a:solidFill>
                  <a:srgbClr val="8A97A8"/>
                </a:solidFill>
              </a:rPr>
              <a:t>Page 8</a:t>
            </a:r>
            <a:endParaRPr lang="en-US" sz="550" dirty="0"/>
          </a:p>
        </p:txBody>
      </p:sp>
      <p:sp>
        <p:nvSpPr>
          <p:cNvPr id="7" name="Text 4"/>
          <p:cNvSpPr/>
          <p:nvPr/>
        </p:nvSpPr>
        <p:spPr>
          <a:xfrm>
            <a:off x="502920" y="6592824"/>
            <a:ext cx="3474720" cy="128016"/>
          </a:xfrm>
          <a:prstGeom prst="rect">
            <a:avLst/>
          </a:prstGeom>
          <a:noFill/>
          <a:ln/>
        </p:spPr>
        <p:txBody>
          <a:bodyPr wrap="square" lIns="0" tIns="0" rIns="0" bIns="0" rtlCol="0" anchor="ctr">
            <a:normAutofit/>
          </a:bodyPr>
          <a:lstStyle/>
          <a:p>
            <a:pPr marL="0" indent="0">
              <a:buNone/>
            </a:pPr>
            <a:r>
              <a:rPr sz="550">
                <a:solidFill>
                  <a:srgbClr val="8A97A8"/>
                </a:solidFill>
              </a:rPr>
              <a:t>MTF Time Navigator User Manual  |  Japanese Edition</a:t>
            </a:r>
            <a:endParaRPr lang="en-US" sz="550" dirty="0"/>
          </a:p>
        </p:txBody>
      </p:sp>
      <p:sp>
        <p:nvSpPr>
          <p:cNvPr id="8" name="Text 5"/>
          <p:cNvSpPr/>
          <p:nvPr/>
        </p:nvSpPr>
        <p:spPr>
          <a:xfrm>
            <a:off x="502920" y="1113717"/>
            <a:ext cx="6309360" cy="320040"/>
          </a:xfrm>
          <a:prstGeom prst="rect">
            <a:avLst/>
          </a:prstGeom>
          <a:noFill/>
          <a:ln/>
        </p:spPr>
        <p:txBody>
          <a:bodyPr wrap="square" lIns="0" tIns="0" rIns="0" bIns="0" rtlCol="0" anchor="ctr"/>
          <a:lstStyle/>
          <a:p>
            <a:pPr marL="0" indent="0">
              <a:buNone/>
            </a:pPr>
            <a:r>
              <a:rPr lang="en-US" sz="2300" b="1" dirty="0">
                <a:solidFill>
                  <a:srgbClr val="0E1A2B"/>
                </a:solidFill>
                <a:latin typeface="Aptos Display" pitchFamily="34" charset="0"/>
                <a:ea typeface="Aptos Display" pitchFamily="34" charset="-122"/>
                <a:cs typeface="Aptos Display" pitchFamily="34" charset="-120"/>
              </a:rPr>
              <a:t>CLEAR ALL MARKS.</a:t>
            </a:r>
            <a:endParaRPr lang="en-US" sz="2300" dirty="0"/>
          </a:p>
        </p:txBody>
      </p:sp>
      <p:sp>
        <p:nvSpPr>
          <p:cNvPr id="9" name="Text 6"/>
          <p:cNvSpPr/>
          <p:nvPr/>
        </p:nvSpPr>
        <p:spPr>
          <a:xfrm>
            <a:off x="512064" y="1479477"/>
            <a:ext cx="7315200" cy="219456"/>
          </a:xfrm>
          <a:prstGeom prst="rect">
            <a:avLst/>
          </a:prstGeom>
          <a:noFill/>
          <a:ln/>
        </p:spPr>
        <p:txBody>
          <a:bodyPr wrap="square" lIns="0" tIns="0" rIns="0" bIns="0" rtlCol="0" anchor="ctr">
            <a:normAutofit/>
          </a:bodyPr>
          <a:lstStyle/>
          <a:p>
            <a:pPr marL="0" indent="0">
              <a:buNone/>
            </a:pPr>
            <a:r>
              <a:rPr sz="1150" b="1">
                <a:solidFill>
                  <a:srgbClr val="1A75FF"/>
                </a:solidFill>
                <a:latin typeface="Yu Gothic"/>
              </a:rPr>
              <a:t>すべての同期垂直線を削除し、チャートを見やすい状態に戻します。</a:t>
            </a:r>
            <a:endParaRPr lang="en-US" sz="1150" dirty="0"/>
          </a:p>
        </p:txBody>
      </p:sp>
      <p:sp>
        <p:nvSpPr>
          <p:cNvPr id="10" name="Shape 7"/>
          <p:cNvSpPr/>
          <p:nvPr/>
        </p:nvSpPr>
        <p:spPr>
          <a:xfrm>
            <a:off x="566928" y="2028117"/>
            <a:ext cx="5715000" cy="1508760"/>
          </a:xfrm>
          <a:prstGeom prst="roundRect">
            <a:avLst>
              <a:gd name="adj" fmla="val 7273"/>
            </a:avLst>
          </a:prstGeom>
          <a:solidFill>
            <a:srgbClr val="FFFFFF"/>
          </a:solidFill>
          <a:ln w="12700">
            <a:solidFill>
              <a:srgbClr val="D6DEE8"/>
            </a:solidFill>
            <a:prstDash val="solid"/>
          </a:ln>
        </p:spPr>
        <p:txBody>
          <a:bodyPr/>
          <a:lstStyle/>
          <a:p>
            <a:endParaRPr/>
          </a:p>
        </p:txBody>
      </p:sp>
      <p:sp>
        <p:nvSpPr>
          <p:cNvPr id="11" name="Shape 8"/>
          <p:cNvSpPr/>
          <p:nvPr/>
        </p:nvSpPr>
        <p:spPr>
          <a:xfrm>
            <a:off x="566928" y="2137845"/>
            <a:ext cx="54864" cy="1289304"/>
          </a:xfrm>
          <a:prstGeom prst="rect">
            <a:avLst/>
          </a:prstGeom>
          <a:solidFill>
            <a:srgbClr val="16A8F8"/>
          </a:solidFill>
          <a:ln w="12700">
            <a:solidFill>
              <a:srgbClr val="16A8F8"/>
            </a:solidFill>
            <a:prstDash val="solid"/>
          </a:ln>
        </p:spPr>
        <p:txBody>
          <a:bodyPr/>
          <a:lstStyle/>
          <a:p>
            <a:endParaRPr/>
          </a:p>
        </p:txBody>
      </p:sp>
      <p:sp>
        <p:nvSpPr>
          <p:cNvPr id="12" name="Text 9"/>
          <p:cNvSpPr/>
          <p:nvPr/>
        </p:nvSpPr>
        <p:spPr>
          <a:xfrm>
            <a:off x="768096" y="2192709"/>
            <a:ext cx="539496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使い方</a:t>
            </a:r>
            <a:endParaRPr lang="en-US" sz="1050" dirty="0"/>
          </a:p>
        </p:txBody>
      </p:sp>
      <p:sp>
        <p:nvSpPr>
          <p:cNvPr id="13" name="Text 10"/>
          <p:cNvSpPr/>
          <p:nvPr/>
        </p:nvSpPr>
        <p:spPr>
          <a:xfrm>
            <a:off x="768096" y="2485317"/>
            <a:ext cx="5367528" cy="941832"/>
          </a:xfrm>
          <a:prstGeom prst="rect">
            <a:avLst/>
          </a:prstGeom>
          <a:noFill/>
          <a:ln/>
        </p:spPr>
        <p:txBody>
          <a:bodyPr wrap="square" lIns="0" tIns="0" rIns="0" bIns="0" rtlCol="0" anchor="t">
            <a:normAutofit/>
          </a:bodyPr>
          <a:lstStyle/>
          <a:p>
            <a:pPr marL="0" indent="0">
              <a:buNone/>
            </a:pPr>
            <a:r>
              <a:rPr sz="950">
                <a:solidFill>
                  <a:srgbClr val="142033"/>
                </a:solidFill>
                <a:latin typeface="Yu Gothic"/>
              </a:rPr>
              <a:t>1. CLEARをクリックします。</a:t>
            </a:r>
            <a:endParaRPr lang="en-US" sz="1000" dirty="0"/>
          </a:p>
          <a:p>
            <a:r>
              <a:rPr sz="950">
                <a:solidFill>
                  <a:srgbClr val="142033"/>
                </a:solidFill>
                <a:latin typeface="Yu Gothic"/>
              </a:rPr>
              <a:t>2. 同一通貨ペアで開いているサポート対象チャートから、すべての同期垂直線が削除されます。</a:t>
            </a:r>
          </a:p>
        </p:txBody>
      </p:sp>
      <p:sp>
        <p:nvSpPr>
          <p:cNvPr id="14" name="Shape 11"/>
          <p:cNvSpPr/>
          <p:nvPr/>
        </p:nvSpPr>
        <p:spPr>
          <a:xfrm>
            <a:off x="566928" y="3783765"/>
            <a:ext cx="5715000" cy="1143000"/>
          </a:xfrm>
          <a:prstGeom prst="roundRect">
            <a:avLst>
              <a:gd name="adj" fmla="val 9600"/>
            </a:avLst>
          </a:prstGeom>
          <a:solidFill>
            <a:srgbClr val="FFFFFF"/>
          </a:solidFill>
          <a:ln w="12700">
            <a:solidFill>
              <a:srgbClr val="D6DEE8"/>
            </a:solidFill>
            <a:prstDash val="solid"/>
          </a:ln>
        </p:spPr>
        <p:txBody>
          <a:bodyPr/>
          <a:lstStyle/>
          <a:p>
            <a:endParaRPr/>
          </a:p>
        </p:txBody>
      </p:sp>
      <p:sp>
        <p:nvSpPr>
          <p:cNvPr id="15" name="Shape 12"/>
          <p:cNvSpPr/>
          <p:nvPr/>
        </p:nvSpPr>
        <p:spPr>
          <a:xfrm>
            <a:off x="566928" y="3893493"/>
            <a:ext cx="54864" cy="923544"/>
          </a:xfrm>
          <a:prstGeom prst="rect">
            <a:avLst/>
          </a:prstGeom>
          <a:solidFill>
            <a:srgbClr val="F97316"/>
          </a:solidFill>
          <a:ln w="12700">
            <a:solidFill>
              <a:srgbClr val="F97316"/>
            </a:solidFill>
            <a:prstDash val="solid"/>
          </a:ln>
        </p:spPr>
        <p:txBody>
          <a:bodyPr/>
          <a:lstStyle/>
          <a:p>
            <a:endParaRPr/>
          </a:p>
        </p:txBody>
      </p:sp>
      <p:sp>
        <p:nvSpPr>
          <p:cNvPr id="16" name="Text 13"/>
          <p:cNvSpPr/>
          <p:nvPr/>
        </p:nvSpPr>
        <p:spPr>
          <a:xfrm>
            <a:off x="768096" y="3948357"/>
            <a:ext cx="5394960" cy="182880"/>
          </a:xfrm>
          <a:prstGeom prst="rect">
            <a:avLst/>
          </a:prstGeom>
          <a:noFill/>
          <a:ln/>
        </p:spPr>
        <p:txBody>
          <a:bodyPr wrap="square" lIns="0" tIns="0" rIns="0" bIns="0" rtlCol="0" anchor="ctr">
            <a:normAutofit/>
          </a:bodyPr>
          <a:lstStyle/>
          <a:p>
            <a:pPr marL="0" indent="0">
              <a:buNone/>
            </a:pPr>
            <a:r>
              <a:rPr sz="1050" b="1">
                <a:solidFill>
                  <a:srgbClr val="0E1A2B"/>
                </a:solidFill>
                <a:latin typeface="Yu Gothic"/>
              </a:rPr>
              <a:t>重要</a:t>
            </a:r>
            <a:endParaRPr lang="en-US" sz="1050" dirty="0"/>
          </a:p>
        </p:txBody>
      </p:sp>
      <p:sp>
        <p:nvSpPr>
          <p:cNvPr id="17" name="Text 14"/>
          <p:cNvSpPr/>
          <p:nvPr/>
        </p:nvSpPr>
        <p:spPr>
          <a:xfrm>
            <a:off x="768096" y="4240965"/>
            <a:ext cx="5367528" cy="576072"/>
          </a:xfrm>
          <a:prstGeom prst="rect">
            <a:avLst/>
          </a:prstGeom>
          <a:noFill/>
          <a:ln/>
        </p:spPr>
        <p:txBody>
          <a:bodyPr wrap="square" lIns="0" tIns="0" rIns="0" bIns="0" rtlCol="0" anchor="t">
            <a:normAutofit/>
          </a:bodyPr>
          <a:lstStyle/>
          <a:p>
            <a:pPr marL="0" indent="0">
              <a:buNone/>
            </a:pPr>
            <a:r>
              <a:rPr sz="980">
                <a:solidFill>
                  <a:srgbClr val="142033"/>
                </a:solidFill>
                <a:latin typeface="Yu Gothic"/>
              </a:rPr>
              <a:t>この操作はすべての同期垂直線を削除します。元に戻すことはできません。</a:t>
            </a:r>
            <a:endParaRPr lang="en-US" sz="980" dirty="0"/>
          </a:p>
        </p:txBody>
      </p:sp>
      <p:sp>
        <p:nvSpPr>
          <p:cNvPr id="18" name="Shape 15"/>
          <p:cNvSpPr/>
          <p:nvPr/>
        </p:nvSpPr>
        <p:spPr>
          <a:xfrm>
            <a:off x="6629400" y="2203162"/>
            <a:ext cx="4892040" cy="2971800"/>
          </a:xfrm>
          <a:prstGeom prst="roundRect">
            <a:avLst>
              <a:gd name="adj" fmla="val 5538"/>
            </a:avLst>
          </a:prstGeom>
          <a:solidFill>
            <a:srgbClr val="EEF4FB"/>
          </a:solidFill>
          <a:ln w="15240">
            <a:solidFill>
              <a:srgbClr val="D6DEE8"/>
            </a:solidFill>
            <a:prstDash val="solid"/>
          </a:ln>
        </p:spPr>
        <p:txBody>
          <a:bodyPr/>
          <a:lstStyle/>
          <a:p>
            <a:endParaRPr/>
          </a:p>
        </p:txBody>
      </p:sp>
      <p:sp>
        <p:nvSpPr>
          <p:cNvPr id="19" name="Text 16"/>
          <p:cNvSpPr/>
          <p:nvPr/>
        </p:nvSpPr>
        <p:spPr>
          <a:xfrm>
            <a:off x="6812280" y="3040380"/>
            <a:ext cx="4526280" cy="219456"/>
          </a:xfrm>
          <a:prstGeom prst="rect">
            <a:avLst/>
          </a:prstGeom>
          <a:noFill/>
          <a:ln/>
        </p:spPr>
        <p:txBody>
          <a:bodyPr wrap="square" lIns="0" tIns="0" rIns="0" bIns="0" rtlCol="0" anchor="ctr">
            <a:normAutofit/>
          </a:bodyPr>
          <a:lstStyle/>
          <a:p>
            <a:pPr marL="0" indent="0" algn="ctr">
              <a:buNone/>
            </a:pPr>
            <a:r>
              <a:rPr sz="1100" b="1">
                <a:solidFill>
                  <a:srgbClr val="6F7E91"/>
                </a:solidFill>
                <a:latin typeface="Yu Gothic"/>
              </a:rPr>
              <a:t>GIF: Feature 5 / すべてのマークを削除</a:t>
            </a:r>
            <a:endParaRPr lang="en-US" sz="1100" dirty="0"/>
          </a:p>
        </p:txBody>
      </p:sp>
      <p:sp>
        <p:nvSpPr>
          <p:cNvPr id="20" name="Shape 17"/>
          <p:cNvSpPr/>
          <p:nvPr/>
        </p:nvSpPr>
        <p:spPr>
          <a:xfrm>
            <a:off x="8458200" y="4828032"/>
            <a:ext cx="1280160" cy="256032"/>
          </a:xfrm>
          <a:prstGeom prst="roundRect">
            <a:avLst>
              <a:gd name="adj" fmla="val 28571"/>
            </a:avLst>
          </a:prstGeom>
          <a:solidFill>
            <a:srgbClr val="13233A"/>
          </a:solidFill>
          <a:ln w="12700">
            <a:solidFill>
              <a:srgbClr val="13233A"/>
            </a:solidFill>
            <a:prstDash val="solid"/>
          </a:ln>
        </p:spPr>
        <p:txBody>
          <a:bodyPr/>
          <a:lstStyle/>
          <a:p>
            <a:endParaRPr/>
          </a:p>
        </p:txBody>
      </p:sp>
      <p:sp>
        <p:nvSpPr>
          <p:cNvPr id="21" name="Text 18"/>
          <p:cNvSpPr/>
          <p:nvPr/>
        </p:nvSpPr>
        <p:spPr>
          <a:xfrm>
            <a:off x="8531352" y="4887468"/>
            <a:ext cx="1133856" cy="100584"/>
          </a:xfrm>
          <a:prstGeom prst="rect">
            <a:avLst/>
          </a:prstGeom>
          <a:noFill/>
          <a:ln/>
        </p:spPr>
        <p:txBody>
          <a:bodyPr wrap="square" lIns="0" tIns="0" rIns="0" bIns="0" rtlCol="0" anchor="ctr"/>
          <a:lstStyle/>
          <a:p>
            <a:pPr marL="0" indent="0" algn="ctr">
              <a:buNone/>
            </a:pPr>
            <a:r>
              <a:rPr lang="en-US" sz="680" b="1" dirty="0">
                <a:solidFill>
                  <a:srgbClr val="FFFFFF"/>
                </a:solidFill>
              </a:rPr>
              <a:t>GIF AREA</a:t>
            </a:r>
            <a:endParaRPr lang="en-US" sz="680" dirty="0"/>
          </a:p>
        </p:txBody>
      </p:sp>
      <p:pic>
        <p:nvPicPr>
          <p:cNvPr id="22" name="図 21">
            <a:extLst>
              <a:ext uri="{FF2B5EF4-FFF2-40B4-BE49-F238E27FC236}">
                <a16:creationId xmlns:a16="http://schemas.microsoft.com/office/drawing/2014/main" id="{BA22FB5F-935C-5B06-C360-4EC62CF8C7F2}"/>
              </a:ext>
            </a:extLst>
          </p:cNvPr>
          <p:cNvPicPr>
            <a:picLocks noChangeAspect="1"/>
          </p:cNvPicPr>
          <p:nvPr/>
        </p:nvPicPr>
        <p:blipFill>
          <a:blip r:embed="rId4"/>
          <a:stretch>
            <a:fillRect/>
          </a:stretch>
        </p:blipFill>
        <p:spPr>
          <a:xfrm>
            <a:off x="6428232" y="2029608"/>
            <a:ext cx="5614416" cy="341836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493776"/>
          </a:xfrm>
          <a:prstGeom prst="rect">
            <a:avLst/>
          </a:prstGeom>
          <a:solidFill>
            <a:srgbClr val="0E1A2B"/>
          </a:solidFill>
          <a:ln w="12700">
            <a:solidFill>
              <a:srgbClr val="0E1A2B"/>
            </a:solidFill>
            <a:prstDash val="solid"/>
          </a:ln>
        </p:spPr>
        <p:txBody>
          <a:bodyPr/>
          <a:lstStyle/>
          <a:p>
            <a:endParaRPr/>
          </a:p>
        </p:txBody>
      </p:sp>
      <p:sp>
        <p:nvSpPr>
          <p:cNvPr id="3" name="Text 1"/>
          <p:cNvSpPr/>
          <p:nvPr/>
        </p:nvSpPr>
        <p:spPr>
          <a:xfrm>
            <a:off x="502920" y="137160"/>
            <a:ext cx="6217920" cy="201168"/>
          </a:xfrm>
          <a:prstGeom prst="rect">
            <a:avLst/>
          </a:prstGeom>
          <a:noFill/>
          <a:ln/>
        </p:spPr>
        <p:txBody>
          <a:bodyPr wrap="square" lIns="0" tIns="0" rIns="0" bIns="0" rtlCol="0" anchor="ctr">
            <a:noAutofit/>
          </a:bodyPr>
          <a:lstStyle/>
          <a:p>
            <a:pPr marL="0" indent="0">
              <a:buNone/>
            </a:pPr>
            <a:r>
              <a:rPr sz="950" b="1">
                <a:solidFill>
                  <a:srgbClr val="FFFFFF"/>
                </a:solidFill>
                <a:latin typeface="Yu Gothic"/>
              </a:rPr>
              <a:t>9. 最新パネルレイアウト</a:t>
            </a:r>
            <a:endParaRPr lang="en-US" sz="950" dirty="0"/>
          </a:p>
        </p:txBody>
      </p:sp>
      <p:sp>
        <p:nvSpPr>
          <p:cNvPr id="4" name="Text 2"/>
          <p:cNvSpPr/>
          <p:nvPr/>
        </p:nvSpPr>
        <p:spPr>
          <a:xfrm>
            <a:off x="8823960" y="146304"/>
            <a:ext cx="2057400" cy="182880"/>
          </a:xfrm>
          <a:prstGeom prst="rect">
            <a:avLst/>
          </a:prstGeom>
          <a:noFill/>
          <a:ln/>
        </p:spPr>
        <p:txBody>
          <a:bodyPr wrap="square" lIns="0" tIns="0" rIns="0" bIns="0" rtlCol="0" anchor="ctr"/>
          <a:lstStyle/>
          <a:p>
            <a:pPr marL="0" indent="0" algn="r">
              <a:buNone/>
            </a:pPr>
            <a:r>
              <a:rPr lang="en-US" sz="680" dirty="0">
                <a:solidFill>
                  <a:srgbClr val="BAC7DA"/>
                </a:solidFill>
                <a:latin typeface="Aptos" pitchFamily="34" charset="0"/>
                <a:ea typeface="Aptos" pitchFamily="34" charset="-122"/>
                <a:cs typeface="Aptos" pitchFamily="34" charset="-120"/>
              </a:rPr>
              <a:t>MTF Time Navigator Standard</a:t>
            </a:r>
            <a:endParaRPr lang="en-US" sz="680" dirty="0"/>
          </a:p>
        </p:txBody>
      </p:sp>
      <p:pic>
        <p:nvPicPr>
          <p:cNvPr id="5" name="Image 0" descr="/mnt/data/logo_crop.png"/>
          <p:cNvPicPr>
            <a:picLocks noChangeAspect="1"/>
          </p:cNvPicPr>
          <p:nvPr/>
        </p:nvPicPr>
        <p:blipFill>
          <a:blip r:embed="rId2"/>
          <a:stretch>
            <a:fillRect/>
          </a:stretch>
        </p:blipFill>
        <p:spPr>
          <a:xfrm>
            <a:off x="10954512" y="36576"/>
            <a:ext cx="841248" cy="384048"/>
          </a:xfrm>
          <a:prstGeom prst="rect">
            <a:avLst/>
          </a:prstGeom>
        </p:spPr>
      </p:pic>
      <p:sp>
        <p:nvSpPr>
          <p:cNvPr id="6" name="Text 3"/>
          <p:cNvSpPr/>
          <p:nvPr/>
        </p:nvSpPr>
        <p:spPr>
          <a:xfrm>
            <a:off x="11722608" y="6592824"/>
            <a:ext cx="320040" cy="118872"/>
          </a:xfrm>
          <a:prstGeom prst="rect">
            <a:avLst/>
          </a:prstGeom>
          <a:noFill/>
          <a:ln/>
        </p:spPr>
        <p:txBody>
          <a:bodyPr wrap="square" lIns="0" tIns="0" rIns="0" bIns="0" rtlCol="0" anchor="ctr">
            <a:noAutofit/>
          </a:bodyPr>
          <a:lstStyle/>
          <a:p>
            <a:pPr marL="0" indent="0" algn="r">
              <a:buNone/>
            </a:pPr>
            <a:r>
              <a:rPr sz="550">
                <a:solidFill>
                  <a:srgbClr val="8A97A8"/>
                </a:solidFill>
              </a:rPr>
              <a:t>Page 9</a:t>
            </a:r>
            <a:endParaRPr lang="en-US" sz="550" dirty="0"/>
          </a:p>
        </p:txBody>
      </p:sp>
      <p:sp>
        <p:nvSpPr>
          <p:cNvPr id="7" name="Text 4"/>
          <p:cNvSpPr/>
          <p:nvPr/>
        </p:nvSpPr>
        <p:spPr>
          <a:xfrm>
            <a:off x="502920" y="6592824"/>
            <a:ext cx="3474720" cy="128016"/>
          </a:xfrm>
          <a:prstGeom prst="rect">
            <a:avLst/>
          </a:prstGeom>
          <a:noFill/>
          <a:ln/>
        </p:spPr>
        <p:txBody>
          <a:bodyPr wrap="square" lIns="0" tIns="0" rIns="0" bIns="0" rtlCol="0" anchor="ctr"/>
          <a:lstStyle/>
          <a:p>
            <a:pPr marL="0" indent="0">
              <a:buNone/>
            </a:pPr>
            <a:r>
              <a:rPr sz="550">
                <a:solidFill>
                  <a:srgbClr val="8A97A8"/>
                </a:solidFill>
              </a:rPr>
              <a:t>MTF Time Navigator User Manual  |  Japanese Edition</a:t>
            </a:r>
            <a:endParaRPr lang="en-US" sz="550" dirty="0"/>
          </a:p>
        </p:txBody>
      </p:sp>
      <p:sp>
        <p:nvSpPr>
          <p:cNvPr id="8" name="Text 5"/>
          <p:cNvSpPr/>
          <p:nvPr/>
        </p:nvSpPr>
        <p:spPr>
          <a:xfrm>
            <a:off x="502920" y="1123028"/>
            <a:ext cx="6309360" cy="320040"/>
          </a:xfrm>
          <a:prstGeom prst="rect">
            <a:avLst/>
          </a:prstGeom>
          <a:noFill/>
          <a:ln/>
        </p:spPr>
        <p:txBody>
          <a:bodyPr wrap="square" lIns="0" tIns="0" rIns="0" bIns="0" rtlCol="0" anchor="ctr">
            <a:noAutofit/>
          </a:bodyPr>
          <a:lstStyle/>
          <a:p>
            <a:pPr marL="0" indent="0">
              <a:buNone/>
            </a:pPr>
            <a:r>
              <a:rPr sz="2300" b="1">
                <a:solidFill>
                  <a:srgbClr val="0E1A2B"/>
                </a:solidFill>
                <a:latin typeface="Yu Gothic"/>
              </a:rPr>
              <a:t>最新パネルレイアウト</a:t>
            </a:r>
            <a:endParaRPr lang="en-US" sz="2300" dirty="0"/>
          </a:p>
        </p:txBody>
      </p:sp>
      <p:sp>
        <p:nvSpPr>
          <p:cNvPr id="9" name="Text 6"/>
          <p:cNvSpPr/>
          <p:nvPr/>
        </p:nvSpPr>
        <p:spPr>
          <a:xfrm>
            <a:off x="512064" y="1488788"/>
            <a:ext cx="7315200" cy="219456"/>
          </a:xfrm>
          <a:prstGeom prst="rect">
            <a:avLst/>
          </a:prstGeom>
          <a:noFill/>
          <a:ln/>
        </p:spPr>
        <p:txBody>
          <a:bodyPr wrap="square" lIns="0" tIns="0" rIns="0" bIns="0" rtlCol="0" anchor="ctr">
            <a:noAutofit/>
          </a:bodyPr>
          <a:lstStyle/>
          <a:p>
            <a:pPr marL="0" indent="0">
              <a:buNone/>
            </a:pPr>
            <a:r>
              <a:rPr sz="1150" b="1">
                <a:solidFill>
                  <a:srgbClr val="1A75FF"/>
                </a:solidFill>
                <a:latin typeface="Yu Gothic"/>
              </a:rPr>
              <a:t>より見やすく、より分かりやすく — 基本操作はそのまま。</a:t>
            </a:r>
            <a:endParaRPr lang="en-US" sz="1150" dirty="0"/>
          </a:p>
        </p:txBody>
      </p:sp>
      <p:sp>
        <p:nvSpPr>
          <p:cNvPr id="10" name="Shape 7"/>
          <p:cNvSpPr/>
          <p:nvPr/>
        </p:nvSpPr>
        <p:spPr>
          <a:xfrm>
            <a:off x="566928" y="2033138"/>
            <a:ext cx="5349240" cy="886968"/>
          </a:xfrm>
          <a:prstGeom prst="roundRect">
            <a:avLst>
              <a:gd name="adj" fmla="val 14118"/>
            </a:avLst>
          </a:prstGeom>
          <a:solidFill>
            <a:srgbClr val="FFFFFF"/>
          </a:solidFill>
          <a:ln w="12700">
            <a:solidFill>
              <a:srgbClr val="D6DEE8"/>
            </a:solidFill>
            <a:prstDash val="solid"/>
          </a:ln>
        </p:spPr>
        <p:txBody>
          <a:bodyPr/>
          <a:lstStyle/>
          <a:p>
            <a:endParaRPr/>
          </a:p>
        </p:txBody>
      </p:sp>
      <p:sp>
        <p:nvSpPr>
          <p:cNvPr id="11" name="Shape 8"/>
          <p:cNvSpPr/>
          <p:nvPr/>
        </p:nvSpPr>
        <p:spPr>
          <a:xfrm>
            <a:off x="566928" y="2142866"/>
            <a:ext cx="54864" cy="674980"/>
          </a:xfrm>
          <a:prstGeom prst="rect">
            <a:avLst/>
          </a:prstGeom>
          <a:solidFill>
            <a:srgbClr val="16A8F8"/>
          </a:solidFill>
          <a:ln w="12700">
            <a:solidFill>
              <a:srgbClr val="16A8F8"/>
            </a:solidFill>
            <a:prstDash val="solid"/>
          </a:ln>
        </p:spPr>
        <p:txBody>
          <a:bodyPr/>
          <a:lstStyle/>
          <a:p>
            <a:endParaRPr/>
          </a:p>
        </p:txBody>
      </p:sp>
      <p:sp>
        <p:nvSpPr>
          <p:cNvPr id="12" name="Text 9"/>
          <p:cNvSpPr/>
          <p:nvPr/>
        </p:nvSpPr>
        <p:spPr>
          <a:xfrm>
            <a:off x="768096" y="2197730"/>
            <a:ext cx="5029200" cy="182880"/>
          </a:xfrm>
          <a:prstGeom prst="rect">
            <a:avLst/>
          </a:prstGeom>
          <a:noFill/>
          <a:ln/>
        </p:spPr>
        <p:txBody>
          <a:bodyPr wrap="square" lIns="0" tIns="0" rIns="0" bIns="0" rtlCol="0" anchor="ctr">
            <a:noAutofit/>
          </a:bodyPr>
          <a:lstStyle/>
          <a:p>
            <a:pPr marL="0" indent="0">
              <a:buNone/>
            </a:pPr>
            <a:r>
              <a:rPr sz="1050" b="1">
                <a:solidFill>
                  <a:srgbClr val="0E1A2B"/>
                </a:solidFill>
                <a:latin typeface="Yu Gothic"/>
              </a:rPr>
              <a:t>基本操作は変わりません</a:t>
            </a:r>
            <a:endParaRPr lang="en-US" sz="1050" dirty="0"/>
          </a:p>
        </p:txBody>
      </p:sp>
      <p:sp>
        <p:nvSpPr>
          <p:cNvPr id="13" name="Text 10"/>
          <p:cNvSpPr/>
          <p:nvPr/>
        </p:nvSpPr>
        <p:spPr>
          <a:xfrm>
            <a:off x="768096" y="2490338"/>
            <a:ext cx="5001768" cy="260000"/>
          </a:xfrm>
          <a:prstGeom prst="rect">
            <a:avLst/>
          </a:prstGeom>
          <a:noFill/>
          <a:ln/>
        </p:spPr>
        <p:txBody>
          <a:bodyPr wrap="square" lIns="0" tIns="0" rIns="0" bIns="0" rtlCol="0" anchor="t">
            <a:noAutofit/>
          </a:bodyPr>
          <a:lstStyle/>
          <a:p>
            <a:pPr marL="0" indent="0">
              <a:buNone/>
            </a:pPr>
            <a:r>
              <a:rPr sz="980">
                <a:solidFill>
                  <a:srgbClr val="142033"/>
                </a:solidFill>
                <a:latin typeface="Yu Gothic"/>
              </a:rPr>
              <a:t>MARK、CLEAR、GO、TODAY、日付入力は、前ページまでの説明と同じように使用できます。</a:t>
            </a:r>
            <a:endParaRPr lang="en-US" sz="860" dirty="0"/>
          </a:p>
        </p:txBody>
      </p:sp>
      <p:sp>
        <p:nvSpPr>
          <p:cNvPr id="14" name="Shape 11"/>
          <p:cNvSpPr/>
          <p:nvPr/>
        </p:nvSpPr>
        <p:spPr>
          <a:xfrm>
            <a:off x="566928" y="3030582"/>
            <a:ext cx="5349240" cy="881976"/>
          </a:xfrm>
          <a:prstGeom prst="roundRect">
            <a:avLst>
              <a:gd name="adj" fmla="val 16000"/>
            </a:avLst>
          </a:prstGeom>
          <a:solidFill>
            <a:srgbClr val="FFFFFF"/>
          </a:solidFill>
          <a:ln w="12700">
            <a:solidFill>
              <a:srgbClr val="D6DEE8"/>
            </a:solidFill>
            <a:prstDash val="solid"/>
          </a:ln>
        </p:spPr>
        <p:txBody>
          <a:bodyPr/>
          <a:lstStyle/>
          <a:p>
            <a:endParaRPr/>
          </a:p>
        </p:txBody>
      </p:sp>
      <p:sp>
        <p:nvSpPr>
          <p:cNvPr id="15" name="Shape 12"/>
          <p:cNvSpPr/>
          <p:nvPr/>
        </p:nvSpPr>
        <p:spPr>
          <a:xfrm>
            <a:off x="566928" y="3140309"/>
            <a:ext cx="54864" cy="683375"/>
          </a:xfrm>
          <a:prstGeom prst="rect">
            <a:avLst/>
          </a:prstGeom>
          <a:solidFill>
            <a:srgbClr val="F97316"/>
          </a:solidFill>
          <a:ln w="12700">
            <a:solidFill>
              <a:srgbClr val="F97316"/>
            </a:solidFill>
            <a:prstDash val="solid"/>
          </a:ln>
        </p:spPr>
        <p:txBody>
          <a:bodyPr/>
          <a:lstStyle/>
          <a:p>
            <a:endParaRPr/>
          </a:p>
        </p:txBody>
      </p:sp>
      <p:sp>
        <p:nvSpPr>
          <p:cNvPr id="16" name="Text 13"/>
          <p:cNvSpPr/>
          <p:nvPr/>
        </p:nvSpPr>
        <p:spPr>
          <a:xfrm>
            <a:off x="768096" y="3195174"/>
            <a:ext cx="5029200" cy="182880"/>
          </a:xfrm>
          <a:prstGeom prst="rect">
            <a:avLst/>
          </a:prstGeom>
          <a:noFill/>
          <a:ln/>
        </p:spPr>
        <p:txBody>
          <a:bodyPr wrap="square" lIns="0" tIns="0" rIns="0" bIns="0" rtlCol="0" anchor="ctr">
            <a:noAutofit/>
          </a:bodyPr>
          <a:lstStyle/>
          <a:p>
            <a:pPr marL="0" indent="0">
              <a:buNone/>
            </a:pPr>
            <a:r>
              <a:rPr sz="1050" b="1">
                <a:solidFill>
                  <a:srgbClr val="0E1A2B"/>
                </a:solidFill>
                <a:latin typeface="Yu Gothic"/>
              </a:rPr>
              <a:t>同期日付をパネル上で確認できます</a:t>
            </a:r>
            <a:endParaRPr lang="en-US" sz="1050" dirty="0"/>
          </a:p>
        </p:txBody>
      </p:sp>
      <p:sp>
        <p:nvSpPr>
          <p:cNvPr id="17" name="Text 14"/>
          <p:cNvSpPr/>
          <p:nvPr/>
        </p:nvSpPr>
        <p:spPr>
          <a:xfrm>
            <a:off x="768096" y="3487782"/>
            <a:ext cx="5001768" cy="260000"/>
          </a:xfrm>
          <a:prstGeom prst="rect">
            <a:avLst/>
          </a:prstGeom>
          <a:noFill/>
          <a:ln/>
        </p:spPr>
        <p:txBody>
          <a:bodyPr wrap="square" lIns="0" tIns="0" rIns="0" bIns="0" rtlCol="0" anchor="t">
            <a:noAutofit/>
          </a:bodyPr>
          <a:lstStyle/>
          <a:p>
            <a:pPr marL="0" indent="0">
              <a:buNone/>
            </a:pPr>
            <a:r>
              <a:rPr sz="980">
                <a:solidFill>
                  <a:srgbClr val="142033"/>
                </a:solidFill>
                <a:latin typeface="Yu Gothic"/>
              </a:rPr>
              <a:t>同期垂直線の日付を、パネル右側に直接表示できるようになりました。</a:t>
            </a:r>
            <a:endParaRPr lang="en-US" sz="860" dirty="0"/>
          </a:p>
        </p:txBody>
      </p:sp>
      <p:sp>
        <p:nvSpPr>
          <p:cNvPr id="18" name="Shape 15"/>
          <p:cNvSpPr/>
          <p:nvPr/>
        </p:nvSpPr>
        <p:spPr>
          <a:xfrm>
            <a:off x="566928" y="4029887"/>
            <a:ext cx="5349240" cy="854685"/>
          </a:xfrm>
          <a:prstGeom prst="roundRect">
            <a:avLst>
              <a:gd name="adj" fmla="val 16000"/>
            </a:avLst>
          </a:prstGeom>
          <a:solidFill>
            <a:srgbClr val="FFFFFF"/>
          </a:solidFill>
          <a:ln w="12700">
            <a:solidFill>
              <a:srgbClr val="D6DEE8"/>
            </a:solidFill>
            <a:prstDash val="solid"/>
          </a:ln>
        </p:spPr>
        <p:txBody>
          <a:bodyPr/>
          <a:lstStyle/>
          <a:p>
            <a:endParaRPr/>
          </a:p>
        </p:txBody>
      </p:sp>
      <p:sp>
        <p:nvSpPr>
          <p:cNvPr id="19" name="Shape 16"/>
          <p:cNvSpPr/>
          <p:nvPr/>
        </p:nvSpPr>
        <p:spPr>
          <a:xfrm>
            <a:off x="566928" y="4139615"/>
            <a:ext cx="54864" cy="676521"/>
          </a:xfrm>
          <a:prstGeom prst="rect">
            <a:avLst/>
          </a:prstGeom>
          <a:solidFill>
            <a:srgbClr val="1A75FF"/>
          </a:solidFill>
          <a:ln w="12700">
            <a:solidFill>
              <a:srgbClr val="1A75FF"/>
            </a:solidFill>
            <a:prstDash val="solid"/>
          </a:ln>
        </p:spPr>
        <p:txBody>
          <a:bodyPr/>
          <a:lstStyle/>
          <a:p>
            <a:endParaRPr/>
          </a:p>
        </p:txBody>
      </p:sp>
      <p:sp>
        <p:nvSpPr>
          <p:cNvPr id="20" name="Text 17"/>
          <p:cNvSpPr/>
          <p:nvPr/>
        </p:nvSpPr>
        <p:spPr>
          <a:xfrm>
            <a:off x="768096" y="4194480"/>
            <a:ext cx="5029200" cy="182880"/>
          </a:xfrm>
          <a:prstGeom prst="rect">
            <a:avLst/>
          </a:prstGeom>
          <a:noFill/>
          <a:ln/>
        </p:spPr>
        <p:txBody>
          <a:bodyPr wrap="square" lIns="0" tIns="0" rIns="0" bIns="0" rtlCol="0" anchor="ctr">
            <a:noAutofit/>
          </a:bodyPr>
          <a:lstStyle/>
          <a:p>
            <a:pPr marL="0" indent="0">
              <a:buNone/>
            </a:pPr>
            <a:r>
              <a:rPr sz="1050" b="1">
                <a:solidFill>
                  <a:srgbClr val="0E1A2B"/>
                </a:solidFill>
                <a:latin typeface="Yu Gothic"/>
              </a:rPr>
              <a:t>色分けで対応関係を確認しやすく</a:t>
            </a:r>
            <a:endParaRPr lang="en-US" sz="1050" dirty="0"/>
          </a:p>
        </p:txBody>
      </p:sp>
      <p:sp>
        <p:nvSpPr>
          <p:cNvPr id="21" name="Text 18"/>
          <p:cNvSpPr/>
          <p:nvPr/>
        </p:nvSpPr>
        <p:spPr>
          <a:xfrm>
            <a:off x="768096" y="4487088"/>
            <a:ext cx="5001768" cy="260000"/>
          </a:xfrm>
          <a:prstGeom prst="rect">
            <a:avLst/>
          </a:prstGeom>
          <a:noFill/>
          <a:ln/>
        </p:spPr>
        <p:txBody>
          <a:bodyPr wrap="square" lIns="0" tIns="0" rIns="0" bIns="0" rtlCol="0" anchor="t">
            <a:noAutofit/>
          </a:bodyPr>
          <a:lstStyle/>
          <a:p>
            <a:pPr marL="0" indent="0">
              <a:buNone/>
            </a:pPr>
            <a:r>
              <a:rPr sz="980">
                <a:solidFill>
                  <a:srgbClr val="142033"/>
                </a:solidFill>
                <a:latin typeface="Yu Gothic"/>
              </a:rPr>
              <a:t>各日付は、対応する同期垂直線と同じ色で表示されるため、複数の日付を比較しやすくなります。</a:t>
            </a:r>
            <a:endParaRPr lang="en-US" sz="860" dirty="0"/>
          </a:p>
        </p:txBody>
      </p:sp>
      <p:sp>
        <p:nvSpPr>
          <p:cNvPr id="22" name="Shape 19"/>
          <p:cNvSpPr/>
          <p:nvPr/>
        </p:nvSpPr>
        <p:spPr>
          <a:xfrm>
            <a:off x="566928" y="5019862"/>
            <a:ext cx="5349240" cy="952709"/>
          </a:xfrm>
          <a:prstGeom prst="roundRect">
            <a:avLst>
              <a:gd name="adj" fmla="val 16000"/>
            </a:avLst>
          </a:prstGeom>
          <a:solidFill>
            <a:srgbClr val="FFFFFF"/>
          </a:solidFill>
          <a:ln w="12700">
            <a:solidFill>
              <a:srgbClr val="D6DEE8"/>
            </a:solidFill>
            <a:prstDash val="solid"/>
          </a:ln>
        </p:spPr>
        <p:txBody>
          <a:bodyPr/>
          <a:lstStyle/>
          <a:p>
            <a:endParaRPr/>
          </a:p>
        </p:txBody>
      </p:sp>
      <p:sp>
        <p:nvSpPr>
          <p:cNvPr id="23" name="Shape 20"/>
          <p:cNvSpPr/>
          <p:nvPr/>
        </p:nvSpPr>
        <p:spPr>
          <a:xfrm>
            <a:off x="566928" y="5129590"/>
            <a:ext cx="54864" cy="767357"/>
          </a:xfrm>
          <a:prstGeom prst="rect">
            <a:avLst/>
          </a:prstGeom>
          <a:solidFill>
            <a:srgbClr val="16A34A"/>
          </a:solidFill>
          <a:ln w="12700">
            <a:solidFill>
              <a:srgbClr val="16A34A"/>
            </a:solidFill>
            <a:prstDash val="solid"/>
          </a:ln>
        </p:spPr>
        <p:txBody>
          <a:bodyPr/>
          <a:lstStyle/>
          <a:p>
            <a:endParaRPr/>
          </a:p>
        </p:txBody>
      </p:sp>
      <p:sp>
        <p:nvSpPr>
          <p:cNvPr id="24" name="Text 21"/>
          <p:cNvSpPr/>
          <p:nvPr/>
        </p:nvSpPr>
        <p:spPr>
          <a:xfrm>
            <a:off x="768096" y="5184455"/>
            <a:ext cx="5029200" cy="182880"/>
          </a:xfrm>
          <a:prstGeom prst="rect">
            <a:avLst/>
          </a:prstGeom>
          <a:noFill/>
          <a:ln/>
        </p:spPr>
        <p:txBody>
          <a:bodyPr wrap="square" lIns="0" tIns="0" rIns="0" bIns="0" rtlCol="0" anchor="ctr">
            <a:noAutofit/>
          </a:bodyPr>
          <a:lstStyle/>
          <a:p>
            <a:pPr marL="0" indent="0">
              <a:buNone/>
            </a:pPr>
            <a:r>
              <a:rPr sz="1050" b="1">
                <a:solidFill>
                  <a:srgbClr val="0E1A2B"/>
                </a:solidFill>
                <a:latin typeface="Yu Gothic"/>
              </a:rPr>
              <a:t>以前の画像も操作説明として有効です</a:t>
            </a:r>
            <a:endParaRPr lang="en-US" sz="1050" dirty="0"/>
          </a:p>
        </p:txBody>
      </p:sp>
      <p:sp>
        <p:nvSpPr>
          <p:cNvPr id="25" name="Text 22"/>
          <p:cNvSpPr/>
          <p:nvPr/>
        </p:nvSpPr>
        <p:spPr>
          <a:xfrm>
            <a:off x="768096" y="5477063"/>
            <a:ext cx="5001768" cy="260000"/>
          </a:xfrm>
          <a:prstGeom prst="rect">
            <a:avLst/>
          </a:prstGeom>
          <a:noFill/>
          <a:ln/>
        </p:spPr>
        <p:txBody>
          <a:bodyPr wrap="square" lIns="0" tIns="0" rIns="0" bIns="0" rtlCol="0" anchor="t">
            <a:noAutofit/>
          </a:bodyPr>
          <a:lstStyle/>
          <a:p>
            <a:pPr marL="0" indent="0">
              <a:buNone/>
            </a:pPr>
            <a:r>
              <a:rPr sz="980">
                <a:solidFill>
                  <a:srgbClr val="142033"/>
                </a:solidFill>
                <a:latin typeface="Yu Gothic"/>
              </a:rPr>
              <a:t>本マニュアル内の一部画像では以前のパネルレイアウトが表示されている場合があります。基本操作は同じです。</a:t>
            </a:r>
            <a:endParaRPr lang="en-US" sz="840" dirty="0"/>
          </a:p>
        </p:txBody>
      </p:sp>
      <p:sp>
        <p:nvSpPr>
          <p:cNvPr id="33" name="Text 30"/>
          <p:cNvSpPr/>
          <p:nvPr/>
        </p:nvSpPr>
        <p:spPr>
          <a:xfrm>
            <a:off x="768096" y="6309360"/>
            <a:ext cx="5001768" cy="0"/>
          </a:xfrm>
          <a:prstGeom prst="rect">
            <a:avLst/>
          </a:prstGeom>
          <a:noFill/>
          <a:ln/>
        </p:spPr>
        <p:txBody>
          <a:bodyPr wrap="square" lIns="0" tIns="0" rIns="0" bIns="0" rtlCol="0" anchor="t">
            <a:normAutofit fontScale="25000" lnSpcReduction="20000"/>
          </a:bodyPr>
          <a:lstStyle/>
          <a:p>
            <a:pPr marL="0" indent="0">
              <a:buNone/>
            </a:pPr>
            <a:r>
              <a:rPr sz="840">
                <a:solidFill>
                  <a:srgbClr val="142033"/>
                </a:solidFill>
                <a:latin typeface="Yu Gothic"/>
              </a:rPr>
              <a:t>同一通貨ペアで開いている、サポート対象のすべてのチャートを同期します。</a:t>
            </a:r>
            <a:endParaRPr lang="en-US" sz="840" dirty="0"/>
          </a:p>
        </p:txBody>
      </p:sp>
      <p:sp>
        <p:nvSpPr>
          <p:cNvPr id="34" name="Shape 31"/>
          <p:cNvSpPr/>
          <p:nvPr/>
        </p:nvSpPr>
        <p:spPr>
          <a:xfrm>
            <a:off x="6446520" y="1536192"/>
            <a:ext cx="5029200" cy="4663440"/>
          </a:xfrm>
          <a:prstGeom prst="roundRect">
            <a:avLst>
              <a:gd name="adj" fmla="val 4314"/>
            </a:avLst>
          </a:prstGeom>
          <a:solidFill>
            <a:srgbClr val="03070D"/>
          </a:solidFill>
          <a:ln w="12700">
            <a:solidFill>
              <a:srgbClr val="0E1A2B"/>
            </a:solidFill>
            <a:prstDash val="solid"/>
          </a:ln>
        </p:spPr>
        <p:txBody>
          <a:bodyPr/>
          <a:lstStyle/>
          <a:p>
            <a:endParaRPr/>
          </a:p>
        </p:txBody>
      </p:sp>
      <p:sp>
        <p:nvSpPr>
          <p:cNvPr id="36" name="Text 32"/>
          <p:cNvSpPr/>
          <p:nvPr/>
        </p:nvSpPr>
        <p:spPr>
          <a:xfrm>
            <a:off x="6858000" y="1680000"/>
            <a:ext cx="4206240" cy="250000"/>
          </a:xfrm>
          <a:prstGeom prst="rect">
            <a:avLst/>
          </a:prstGeom>
          <a:noFill/>
          <a:ln/>
        </p:spPr>
        <p:txBody>
          <a:bodyPr wrap="square" lIns="0" tIns="0" rIns="0" bIns="0" rtlCol="0" anchor="ctr">
            <a:noAutofit/>
          </a:bodyPr>
          <a:lstStyle/>
          <a:p>
            <a:pPr marL="0" indent="0" algn="ctr">
              <a:buNone/>
            </a:pPr>
            <a:r>
              <a:rPr sz="1050" b="1">
                <a:solidFill>
                  <a:srgbClr val="8997AC"/>
                </a:solidFill>
                <a:latin typeface="Yu Gothic"/>
              </a:rPr>
              <a:t>最新パネル表示</a:t>
            </a:r>
            <a:endParaRPr lang="en-US" sz="1300" dirty="0"/>
          </a:p>
        </p:txBody>
      </p:sp>
      <p:pic>
        <p:nvPicPr>
          <p:cNvPr id="37" name="Picture 36" descr="スクリーンショット 2026-07-15 022744.png"/>
          <p:cNvPicPr>
            <a:picLocks noChangeAspect="1"/>
          </p:cNvPicPr>
          <p:nvPr/>
        </p:nvPicPr>
        <p:blipFill>
          <a:blip r:embed="rId3"/>
          <a:stretch>
            <a:fillRect/>
          </a:stretch>
        </p:blipFill>
        <p:spPr>
          <a:xfrm>
            <a:off x="6680000" y="2103091"/>
            <a:ext cx="4540000" cy="1883817"/>
          </a:xfrm>
          <a:prstGeom prst="rect">
            <a:avLst/>
          </a:prstGeom>
        </p:spPr>
      </p:pic>
      <p:pic>
        <p:nvPicPr>
          <p:cNvPr id="38" name="Picture 37" descr="スクリーンショット 2026-07-15 022818.png"/>
          <p:cNvPicPr>
            <a:picLocks noChangeAspect="1"/>
          </p:cNvPicPr>
          <p:nvPr/>
        </p:nvPicPr>
        <p:blipFill>
          <a:blip r:embed="rId4"/>
          <a:stretch>
            <a:fillRect/>
          </a:stretch>
        </p:blipFill>
        <p:spPr>
          <a:xfrm>
            <a:off x="6820000" y="4440404"/>
            <a:ext cx="2500000" cy="1259191"/>
          </a:xfrm>
          <a:prstGeom prst="rect">
            <a:avLst/>
          </a:prstGeom>
        </p:spPr>
      </p:pic>
      <p:sp>
        <p:nvSpPr>
          <p:cNvPr id="39" name="TextBox 38"/>
          <p:cNvSpPr txBox="1"/>
          <p:nvPr/>
        </p:nvSpPr>
        <p:spPr>
          <a:xfrm>
            <a:off x="9560000" y="4450000"/>
            <a:ext cx="1720000" cy="1080000"/>
          </a:xfrm>
          <a:prstGeom prst="rect">
            <a:avLst/>
          </a:prstGeom>
          <a:noFill/>
        </p:spPr>
        <p:txBody>
          <a:bodyPr wrap="square" lIns="0" tIns="0">
            <a:noAutofit/>
          </a:bodyPr>
          <a:lstStyle/>
          <a:p>
            <a:r>
              <a:rPr sz="1050">
                <a:solidFill>
                  <a:srgbClr val="F5F8FC"/>
                </a:solidFill>
                <a:latin typeface="Yu Gothic"/>
              </a:rPr>
              <a:t>最大3つの日付をパネル上に表示できます。
色は同期垂直線と対応しています。</a:t>
            </a:r>
          </a:p>
        </p:txBody>
      </p:sp>
      <p:sp>
        <p:nvSpPr>
          <p:cNvPr id="40" name="TextBox 39"/>
          <p:cNvSpPr txBox="1"/>
          <p:nvPr/>
        </p:nvSpPr>
        <p:spPr>
          <a:xfrm>
            <a:off x="6858000" y="5790000"/>
            <a:ext cx="4206240" cy="360000"/>
          </a:xfrm>
          <a:prstGeom prst="rect">
            <a:avLst/>
          </a:prstGeom>
          <a:noFill/>
        </p:spPr>
        <p:txBody>
          <a:bodyPr wrap="square" lIns="0" tIns="0">
            <a:noAutofit/>
          </a:bodyPr>
          <a:lstStyle/>
          <a:p>
            <a:r>
              <a:rPr sz="880">
                <a:solidFill>
                  <a:srgbClr val="9CB1C5"/>
                </a:solidFill>
                <a:latin typeface="Yu Gothic"/>
              </a:rPr>
              <a:t>パネルをコンパクトに保ちながら、検証ポイントを一目で識別しやすくするための設計です。</a:t>
            </a:r>
          </a:p>
        </p:txBody>
      </p:sp>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985</Words>
  <Application>Microsoft Office PowerPoint</Application>
  <PresentationFormat>ワイド画面</PresentationFormat>
  <Paragraphs>211</Paragraphs>
  <Slides>13</Slides>
  <Notes>12</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13</vt:i4>
      </vt:variant>
    </vt:vector>
  </HeadingPairs>
  <TitlesOfParts>
    <vt:vector size="20" baseType="lpstr">
      <vt:lpstr>Yu Gothic</vt:lpstr>
      <vt:lpstr>Yu Gothic</vt:lpstr>
      <vt:lpstr>游ゴシック Light</vt:lpstr>
      <vt:lpstr>Aptos</vt:lpstr>
      <vt:lpstr>Aptos Display</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2026-07-16T14:11:41Z</dcterms:created>
  <dcterms:modified xsi:type="dcterms:W3CDTF">2026-07-16T14:11:48Z</dcterms:modified>
</cp:coreProperties>
</file>