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C31F2-FF82-4D29-BB34-7B27342F4DD9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2DC584-89DD-480D-917C-DD2B0A5F1FA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0193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3097B3-AACE-1E36-59CD-E061D96787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305648A-DF7E-A27B-7A52-EE81A237F0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7EB45D3-FEE8-159F-A0D7-043D72FE2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A54F-97F7-4631-B16F-598F34D2B37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465551-5531-F247-8C42-27623BF01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C122FD4-75EC-D56C-2428-EE64C2075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684-1F2F-4923-915A-774A4202E2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9889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979A687-16A4-2E2F-2378-5B2E9339D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DD67EA2-DB80-E482-3CD2-806EB361BB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F8727D6-C609-518F-C724-14690262A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A54F-97F7-4631-B16F-598F34D2B37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21326EB-A7E6-3D9C-1642-93493DDB5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556F299-AB04-A1EF-97C5-9073FAAB5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684-1F2F-4923-915A-774A4202E2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9067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8E8BFABA-07DD-5E52-A3A3-9E2E225A49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4A4E16D-4F2C-F77D-8B08-3AAE94623D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26A454C-4973-BF45-7B0D-CD21C396E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A54F-97F7-4631-B16F-598F34D2B37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AB0B39B-26C0-49A2-0AC2-55649A31C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D2E7269-E31F-1D74-C16D-A0200A69D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684-1F2F-4923-915A-774A4202E2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401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8355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889B11-CF42-1CA6-D4AC-9AEA0E8A1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C287118-C9A4-C91C-190B-00AB1E6536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585B12B-B242-E5BB-2325-7FE54B9E3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A54F-97F7-4631-B16F-598F34D2B37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667878A-BCF6-FA7B-A9B7-62804EC64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0607D40-CAF8-8DA5-B227-F6C4BC610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684-1F2F-4923-915A-774A4202E2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8651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49501DD-9008-169D-54A7-D63FE9DC0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7824E4F-374F-9983-EC89-C5EB058D04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F0F99CE-148F-C44F-5DFB-7D7F77307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A54F-97F7-4631-B16F-598F34D2B37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3409CC1-3E17-9E5A-4044-19B15C6FE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94AA2B-3561-E3EF-3643-12DA42163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684-1F2F-4923-915A-774A4202E2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9088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9CAE022-4D43-4928-2A13-13BF17257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F18CCE4-DEE7-E193-D59A-C1F73C102D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5290C26-40E0-0511-0A09-A25313F1AF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D2424DE-BA9D-2D9E-86A5-125AB42B6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A54F-97F7-4631-B16F-598F34D2B37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D3B40D0-01F6-C6E2-FDBC-1AD03106C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488D827-EF4B-BCE8-5CFE-E4C02ABB2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684-1F2F-4923-915A-774A4202E2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413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A55740-7AAA-83FA-2C00-2F0C9573D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2575BEE-1E70-C9EC-CAD3-2BD18CE3A8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D94A66F-8D7F-7742-D8DF-EB0A77295E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F485A29-A5BD-B4A3-8D79-458ACDDA10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35CDB191-15B6-8333-9F1A-CD4CC75C08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B29762B-6541-AA0E-FA15-BC3AE7DFF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A54F-97F7-4631-B16F-598F34D2B37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C86D02B7-5041-200D-F1A0-CE959FB24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6914D4F-E91D-A964-9BB6-BB21DE028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684-1F2F-4923-915A-774A4202E2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501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26B3965-6469-E05A-EDA5-71F2E8293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02B09CA-6F56-DD4C-EE5D-9D77595B5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A54F-97F7-4631-B16F-598F34D2B37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344698D-9877-C3A2-108D-F5766FB7D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414ED3C-1DA5-95D6-9D6F-ECC9F375C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684-1F2F-4923-915A-774A4202E2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1330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69B53D4-0466-1B4B-F8F8-539342A21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A54F-97F7-4631-B16F-598F34D2B37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8756BE6-AFE4-DDC0-A5AD-9DC5E5415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520F363-0F0B-CDE7-1A41-AF4D01D52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684-1F2F-4923-915A-774A4202E2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9829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8B1EA7E-7F20-A79E-FB80-FFAD8EF58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B3B49D7-4650-89B7-743A-8166843A6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A7E499E-3B10-684D-707E-63A887CF0F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97549FA-093F-C588-BE37-E702B43BC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A54F-97F7-4631-B16F-598F34D2B37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226DBC3-EF4B-210E-17E6-7BFA582A9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CCA44BF-CBD0-B70F-308D-67C85C4CF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684-1F2F-4923-915A-774A4202E2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7606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9277C97-64EE-2898-2676-078B2FBD7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71B0A314-AC0B-2697-678D-07042BAEA4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0FD8853-3945-1F90-65E3-CFFF043A67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4DD3995-818E-3F93-6EED-9D5869114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0A54F-97F7-4631-B16F-598F34D2B37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993F708-E771-9041-D3A7-817B851AE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D8BD403-E228-FE40-8B56-AD2582AA6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684-1F2F-4923-915A-774A4202E2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946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A521AC1-FB31-2EDB-9511-B0CFB9E9E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BCA8A86-1409-7E4B-824E-255AA970F5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D8A8F2E-E60A-EC36-57F8-EBAAFFF083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0A54F-97F7-4631-B16F-598F34D2B37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A915EAE-AFB5-1FA4-ECB3-D2C27C4400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E7179AB-20FB-D1FD-8332-26E7E85EE4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D1684-1F2F-4923-915A-774A4202E2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1772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3070D"/>
          </a:solidFill>
          <a:ln w="12700">
            <a:solidFill>
              <a:srgbClr val="03070D"/>
            </a:solidFill>
            <a:prstDash val="solid"/>
          </a:ln>
        </p:spPr>
      </p:sp>
      <p:pic>
        <p:nvPicPr>
          <p:cNvPr id="3" name="Image 0" descr="/mnt/data/logo_cover_cro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6120" y="685800"/>
            <a:ext cx="5715000" cy="309067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0" y="4160520"/>
            <a:ext cx="12191695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User Manual</a:t>
            </a:r>
            <a:endParaRPr lang="en-US" sz="2400" dirty="0"/>
          </a:p>
        </p:txBody>
      </p:sp>
      <p:sp>
        <p:nvSpPr>
          <p:cNvPr id="5" name="Text 2"/>
          <p:cNvSpPr/>
          <p:nvPr/>
        </p:nvSpPr>
        <p:spPr>
          <a:xfrm>
            <a:off x="0" y="4572000"/>
            <a:ext cx="12191695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C7D6EA"/>
                </a:solidFill>
              </a:rPr>
              <a:t>Standard Edition  |  Version 1.0</a:t>
            </a:r>
            <a:endParaRPr lang="en-US" sz="1050" dirty="0"/>
          </a:p>
        </p:txBody>
      </p:sp>
      <p:sp>
        <p:nvSpPr>
          <p:cNvPr id="6" name="Shape 3"/>
          <p:cNvSpPr/>
          <p:nvPr/>
        </p:nvSpPr>
        <p:spPr>
          <a:xfrm>
            <a:off x="3886200" y="4965192"/>
            <a:ext cx="4389120" cy="0"/>
          </a:xfrm>
          <a:prstGeom prst="line">
            <a:avLst/>
          </a:prstGeom>
          <a:noFill/>
          <a:ln w="19050">
            <a:solidFill>
              <a:srgbClr val="16A8F8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1920240" y="5166360"/>
            <a:ext cx="83210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AFC0D5"/>
                </a:solidFill>
              </a:rPr>
              <a:t>A practical guide for navigating through time across multiple MT5 charts.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0" y="6473952"/>
            <a:ext cx="12191695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60" dirty="0">
                <a:solidFill>
                  <a:srgbClr val="728096"/>
                </a:solidFill>
              </a:rPr>
              <a:t>© 2026 MTF Time Navigator. All rights reserved.</a:t>
            </a:r>
            <a:endParaRPr lang="en-US" sz="66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93776"/>
          </a:xfrm>
          <a:prstGeom prst="rect">
            <a:avLst/>
          </a:prstGeom>
          <a:solidFill>
            <a:srgbClr val="0E1A2B"/>
          </a:solidFill>
          <a:ln w="12700">
            <a:solidFill>
              <a:srgbClr val="0E1A2B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37160"/>
            <a:ext cx="6217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10. Settings &amp; Important Notes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8823960" y="146304"/>
            <a:ext cx="20574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680" dirty="0">
                <a:solidFill>
                  <a:srgbClr val="BAC7D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MTF Time Navigator Standard</a:t>
            </a:r>
            <a:endParaRPr lang="en-US" sz="680" dirty="0"/>
          </a:p>
        </p:txBody>
      </p:sp>
      <p:pic>
        <p:nvPicPr>
          <p:cNvPr id="5" name="Image 0" descr="/mnt/data/logo_cro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4512" y="36576"/>
            <a:ext cx="841248" cy="38404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722608" y="6592824"/>
            <a:ext cx="320040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550" dirty="0">
                <a:solidFill>
                  <a:srgbClr val="8A97A8"/>
                </a:solidFill>
              </a:rPr>
              <a:t>Page 9</a:t>
            </a:r>
            <a:endParaRPr lang="en-US" sz="550" dirty="0"/>
          </a:p>
        </p:txBody>
      </p:sp>
      <p:sp>
        <p:nvSpPr>
          <p:cNvPr id="7" name="Text 4"/>
          <p:cNvSpPr/>
          <p:nvPr/>
        </p:nvSpPr>
        <p:spPr>
          <a:xfrm>
            <a:off x="502920" y="6592824"/>
            <a:ext cx="347472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550" dirty="0">
                <a:solidFill>
                  <a:srgbClr val="8A97A8"/>
                </a:solidFill>
              </a:rPr>
              <a:t>MTF Time Navigator User Manual  |  English Edition</a:t>
            </a:r>
            <a:endParaRPr lang="en-US" sz="550" dirty="0"/>
          </a:p>
        </p:txBody>
      </p:sp>
      <p:sp>
        <p:nvSpPr>
          <p:cNvPr id="8" name="Text 5"/>
          <p:cNvSpPr/>
          <p:nvPr/>
        </p:nvSpPr>
        <p:spPr>
          <a:xfrm>
            <a:off x="502920" y="749808"/>
            <a:ext cx="6309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300" b="1" dirty="0">
                <a:solidFill>
                  <a:srgbClr val="0E1A2B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Settings &amp; Important Notes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512064" y="1115568"/>
            <a:ext cx="73152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75FF"/>
                </a:solidFill>
              </a:rPr>
              <a:t>Standard Edition specifications.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566928" y="1417320"/>
            <a:ext cx="5349240" cy="777240"/>
          </a:xfrm>
          <a:prstGeom prst="roundRect">
            <a:avLst>
              <a:gd name="adj" fmla="val 14118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566928" y="1527048"/>
            <a:ext cx="54864" cy="557784"/>
          </a:xfrm>
          <a:prstGeom prst="rect">
            <a:avLst/>
          </a:prstGeom>
          <a:solidFill>
            <a:srgbClr val="16A8F8"/>
          </a:solidFill>
          <a:ln w="12700">
            <a:solidFill>
              <a:srgbClr val="16A8F8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768096" y="1581912"/>
            <a:ext cx="5029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Supported Timeframes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768096" y="1874520"/>
            <a:ext cx="5001768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>
              <a:buNone/>
            </a:pPr>
            <a:r>
              <a:rPr lang="en-US" sz="860" dirty="0">
                <a:solidFill>
                  <a:srgbClr val="142033"/>
                </a:solidFill>
              </a:rPr>
              <a:t>Supports all major MT5 timeframes.</a:t>
            </a:r>
            <a:endParaRPr lang="en-US" sz="860" dirty="0"/>
          </a:p>
          <a:p>
            <a:r>
              <a:rPr lang="en-US" sz="860" dirty="0">
                <a:solidFill>
                  <a:srgbClr val="142033"/>
                </a:solidFill>
              </a:rPr>
              <a:t>Supported: M1 / M5 / M15 / </a:t>
            </a:r>
            <a:r>
              <a:rPr lang="en-US" altLang="ja-JP" sz="860" dirty="0">
                <a:solidFill>
                  <a:srgbClr val="142033"/>
                </a:solidFill>
              </a:rPr>
              <a:t>M30</a:t>
            </a:r>
            <a:r>
              <a:rPr lang="ja-JP" altLang="en-US" sz="860" dirty="0">
                <a:solidFill>
                  <a:srgbClr val="142033"/>
                </a:solidFill>
              </a:rPr>
              <a:t> </a:t>
            </a:r>
            <a:r>
              <a:rPr lang="en-US" altLang="ja-JP" sz="860" dirty="0">
                <a:solidFill>
                  <a:srgbClr val="142033"/>
                </a:solidFill>
              </a:rPr>
              <a:t>/ </a:t>
            </a:r>
            <a:r>
              <a:rPr lang="en-US" sz="860" dirty="0">
                <a:solidFill>
                  <a:srgbClr val="142033"/>
                </a:solidFill>
              </a:rPr>
              <a:t>H1 / H4 / D1 / W1 / MN1</a:t>
            </a:r>
            <a:endParaRPr lang="en-US" sz="860" dirty="0"/>
          </a:p>
        </p:txBody>
      </p:sp>
      <p:sp>
        <p:nvSpPr>
          <p:cNvPr id="14" name="Shape 11"/>
          <p:cNvSpPr/>
          <p:nvPr/>
        </p:nvSpPr>
        <p:spPr>
          <a:xfrm>
            <a:off x="566928" y="2377440"/>
            <a:ext cx="5349240" cy="685800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566928" y="2487168"/>
            <a:ext cx="54864" cy="466344"/>
          </a:xfrm>
          <a:prstGeom prst="rect">
            <a:avLst/>
          </a:prstGeom>
          <a:solidFill>
            <a:srgbClr val="F97316"/>
          </a:solidFill>
          <a:ln w="12700">
            <a:solidFill>
              <a:srgbClr val="F97316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768096" y="2542032"/>
            <a:ext cx="5029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50" b="1" dirty="0">
                <a:solidFill>
                  <a:srgbClr val="0E1A2B"/>
                </a:solidFill>
              </a:rPr>
              <a:t>Unsupported Timeframes</a:t>
            </a:r>
            <a:endParaRPr lang="en-US" sz="1050" dirty="0"/>
          </a:p>
        </p:txBody>
      </p:sp>
      <p:sp>
        <p:nvSpPr>
          <p:cNvPr id="17" name="Text 14"/>
          <p:cNvSpPr/>
          <p:nvPr/>
        </p:nvSpPr>
        <p:spPr>
          <a:xfrm>
            <a:off x="768096" y="2834640"/>
            <a:ext cx="5001768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10000"/>
          </a:bodyPr>
          <a:lstStyle/>
          <a:p>
            <a:r>
              <a:rPr lang="en-US" sz="860" dirty="0">
                <a:solidFill>
                  <a:srgbClr val="142033"/>
                </a:solidFill>
              </a:rPr>
              <a:t>Other built-in MT5 timeframes are not supported in the Standard Edition.</a:t>
            </a:r>
            <a:endParaRPr lang="en-US" sz="860" dirty="0"/>
          </a:p>
        </p:txBody>
      </p:sp>
      <p:sp>
        <p:nvSpPr>
          <p:cNvPr id="18" name="Shape 15"/>
          <p:cNvSpPr/>
          <p:nvPr/>
        </p:nvSpPr>
        <p:spPr>
          <a:xfrm>
            <a:off x="566928" y="3246120"/>
            <a:ext cx="5349240" cy="685800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566928" y="3355848"/>
            <a:ext cx="54864" cy="466344"/>
          </a:xfrm>
          <a:prstGeom prst="rect">
            <a:avLst/>
          </a:prstGeom>
          <a:solidFill>
            <a:srgbClr val="1A75FF"/>
          </a:solidFill>
          <a:ln w="12700">
            <a:solidFill>
              <a:srgbClr val="1A75FF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768096" y="3410712"/>
            <a:ext cx="5029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Operating Chart</a:t>
            </a:r>
            <a:endParaRPr lang="en-US" sz="1050" dirty="0"/>
          </a:p>
        </p:txBody>
      </p:sp>
      <p:sp>
        <p:nvSpPr>
          <p:cNvPr id="21" name="Text 18"/>
          <p:cNvSpPr/>
          <p:nvPr/>
        </p:nvSpPr>
        <p:spPr>
          <a:xfrm>
            <a:off x="768096" y="3703320"/>
            <a:ext cx="5001768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10000"/>
          </a:bodyPr>
          <a:lstStyle/>
          <a:p>
            <a:pPr marL="0" indent="0">
              <a:buNone/>
            </a:pPr>
            <a:r>
              <a:rPr lang="en-US" sz="860" dirty="0">
                <a:solidFill>
                  <a:srgbClr val="142033"/>
                </a:solidFill>
              </a:rPr>
              <a:t>Operate MTF Time Navigator from the chart where the indicator panel is attached.</a:t>
            </a:r>
            <a:endParaRPr lang="en-US" sz="860" dirty="0"/>
          </a:p>
        </p:txBody>
      </p:sp>
      <p:sp>
        <p:nvSpPr>
          <p:cNvPr id="22" name="Shape 19"/>
          <p:cNvSpPr/>
          <p:nvPr/>
        </p:nvSpPr>
        <p:spPr>
          <a:xfrm>
            <a:off x="566928" y="4114800"/>
            <a:ext cx="5349240" cy="685800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566928" y="4224528"/>
            <a:ext cx="54864" cy="466344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768096" y="4279392"/>
            <a:ext cx="5029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One Instance per Symbol</a:t>
            </a:r>
            <a:endParaRPr lang="en-US" sz="1050" dirty="0"/>
          </a:p>
        </p:txBody>
      </p:sp>
      <p:sp>
        <p:nvSpPr>
          <p:cNvPr id="25" name="Text 22"/>
          <p:cNvSpPr/>
          <p:nvPr/>
        </p:nvSpPr>
        <p:spPr>
          <a:xfrm>
            <a:off x="768096" y="4572000"/>
            <a:ext cx="5001768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840" dirty="0">
                <a:solidFill>
                  <a:srgbClr val="142033"/>
                </a:solidFill>
              </a:rPr>
              <a:t>For the Standard version, we recommend using one MTF Time Navigator instance per symbol.</a:t>
            </a:r>
            <a:endParaRPr lang="en-US" sz="840" dirty="0"/>
          </a:p>
        </p:txBody>
      </p:sp>
      <p:sp>
        <p:nvSpPr>
          <p:cNvPr id="26" name="Shape 23"/>
          <p:cNvSpPr/>
          <p:nvPr/>
        </p:nvSpPr>
        <p:spPr>
          <a:xfrm>
            <a:off x="566928" y="4983480"/>
            <a:ext cx="5349240" cy="685800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27" name="Shape 24"/>
          <p:cNvSpPr/>
          <p:nvPr/>
        </p:nvSpPr>
        <p:spPr>
          <a:xfrm>
            <a:off x="566928" y="5093208"/>
            <a:ext cx="54864" cy="466344"/>
          </a:xfrm>
          <a:prstGeom prst="rect">
            <a:avLst/>
          </a:prstGeom>
          <a:solidFill>
            <a:srgbClr val="16A8F8"/>
          </a:solidFill>
          <a:ln w="12700">
            <a:solidFill>
              <a:srgbClr val="16A8F8"/>
            </a:solidFill>
            <a:prstDash val="solid"/>
          </a:ln>
        </p:spPr>
      </p:sp>
      <p:sp>
        <p:nvSpPr>
          <p:cNvPr id="28" name="Text 25"/>
          <p:cNvSpPr/>
          <p:nvPr/>
        </p:nvSpPr>
        <p:spPr>
          <a:xfrm>
            <a:off x="768096" y="5148072"/>
            <a:ext cx="5029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Historical Data</a:t>
            </a:r>
            <a:endParaRPr lang="en-US" sz="1050" dirty="0"/>
          </a:p>
        </p:txBody>
      </p:sp>
      <p:sp>
        <p:nvSpPr>
          <p:cNvPr id="29" name="Text 26"/>
          <p:cNvSpPr/>
          <p:nvPr/>
        </p:nvSpPr>
        <p:spPr>
          <a:xfrm>
            <a:off x="768096" y="5440680"/>
            <a:ext cx="5001768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10000"/>
          </a:bodyPr>
          <a:lstStyle/>
          <a:p>
            <a:pPr marL="0" indent="0">
              <a:buNone/>
            </a:pPr>
            <a:r>
              <a:rPr lang="en-US" sz="860" dirty="0">
                <a:solidFill>
                  <a:srgbClr val="142033"/>
                </a:solidFill>
              </a:rPr>
              <a:t>The available history depends on the historical data provided by your broker.</a:t>
            </a:r>
            <a:endParaRPr lang="en-US" sz="860" dirty="0"/>
          </a:p>
        </p:txBody>
      </p:sp>
      <p:sp>
        <p:nvSpPr>
          <p:cNvPr id="30" name="Shape 27"/>
          <p:cNvSpPr/>
          <p:nvPr/>
        </p:nvSpPr>
        <p:spPr>
          <a:xfrm>
            <a:off x="566928" y="5751576"/>
            <a:ext cx="5349240" cy="795528"/>
          </a:xfrm>
          <a:prstGeom prst="roundRect">
            <a:avLst>
              <a:gd name="adj" fmla="val 21818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31" name="Shape 28"/>
          <p:cNvSpPr/>
          <p:nvPr/>
        </p:nvSpPr>
        <p:spPr>
          <a:xfrm>
            <a:off x="566928" y="5861305"/>
            <a:ext cx="54864" cy="557784"/>
          </a:xfrm>
          <a:prstGeom prst="rect">
            <a:avLst/>
          </a:prstGeom>
          <a:solidFill>
            <a:srgbClr val="1A75FF"/>
          </a:solidFill>
          <a:ln w="12700">
            <a:solidFill>
              <a:srgbClr val="1A75FF"/>
            </a:solidFill>
            <a:prstDash val="solid"/>
          </a:ln>
        </p:spPr>
      </p:sp>
      <p:sp>
        <p:nvSpPr>
          <p:cNvPr id="32" name="Text 29"/>
          <p:cNvSpPr/>
          <p:nvPr/>
        </p:nvSpPr>
        <p:spPr>
          <a:xfrm>
            <a:off x="726948" y="5833872"/>
            <a:ext cx="5029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Synchronization Range</a:t>
            </a:r>
            <a:endParaRPr lang="en-US" sz="1050" dirty="0"/>
          </a:p>
        </p:txBody>
      </p:sp>
      <p:sp>
        <p:nvSpPr>
          <p:cNvPr id="33" name="Text 30"/>
          <p:cNvSpPr/>
          <p:nvPr/>
        </p:nvSpPr>
        <p:spPr>
          <a:xfrm rot="10800000" flipV="1">
            <a:off x="768096" y="6074664"/>
            <a:ext cx="50017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r>
              <a:rPr lang="en-US" sz="860" dirty="0">
                <a:solidFill>
                  <a:srgbClr val="142033"/>
                </a:solidFill>
              </a:rPr>
              <a:t>Synchronizes all supported open charts of the same symbol.</a:t>
            </a:r>
            <a:br>
              <a:rPr lang="en-US" sz="860" dirty="0">
                <a:solidFill>
                  <a:srgbClr val="142033"/>
                </a:solidFill>
              </a:rPr>
            </a:br>
            <a:r>
              <a:rPr lang="ja-JP" altLang="ja-JP" sz="860" dirty="0"/>
              <a:t>Synchronizes all supported open charts of the same symbol. </a:t>
            </a:r>
            <a:endParaRPr lang="en-US" altLang="ja-JP" sz="860" dirty="0"/>
          </a:p>
          <a:p>
            <a:r>
              <a:rPr lang="ja-JP" altLang="ja-JP" sz="860" dirty="0"/>
              <a:t>The Standard Edition supports up to </a:t>
            </a:r>
            <a:r>
              <a:rPr lang="ja-JP" altLang="ja-JP" sz="860" b="1" dirty="0"/>
              <a:t>three synchronized vertical lines at the same time.</a:t>
            </a:r>
            <a:endParaRPr lang="en-US" sz="860" b="1" dirty="0"/>
          </a:p>
        </p:txBody>
      </p:sp>
      <p:sp>
        <p:nvSpPr>
          <p:cNvPr id="34" name="Shape 31"/>
          <p:cNvSpPr/>
          <p:nvPr/>
        </p:nvSpPr>
        <p:spPr>
          <a:xfrm>
            <a:off x="6446520" y="1536192"/>
            <a:ext cx="5029200" cy="4663440"/>
          </a:xfrm>
          <a:prstGeom prst="roundRect">
            <a:avLst>
              <a:gd name="adj" fmla="val 4314"/>
            </a:avLst>
          </a:prstGeom>
          <a:solidFill>
            <a:srgbClr val="03070D"/>
          </a:solidFill>
          <a:ln w="12700">
            <a:solidFill>
              <a:srgbClr val="0E1A2B"/>
            </a:solidFill>
            <a:prstDash val="solid"/>
          </a:ln>
        </p:spPr>
      </p:sp>
      <p:pic>
        <p:nvPicPr>
          <p:cNvPr id="35" name="Image 1" descr="/mnt/data/shield_cro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3720" y="1627632"/>
            <a:ext cx="4114800" cy="4114800"/>
          </a:xfrm>
          <a:prstGeom prst="rect">
            <a:avLst/>
          </a:prstGeom>
        </p:spPr>
      </p:pic>
      <p:sp>
        <p:nvSpPr>
          <p:cNvPr id="36" name="Text 32"/>
          <p:cNvSpPr/>
          <p:nvPr/>
        </p:nvSpPr>
        <p:spPr>
          <a:xfrm>
            <a:off x="6858000" y="5815584"/>
            <a:ext cx="42062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Supports all major MT5 timeframes</a:t>
            </a:r>
            <a:endParaRPr lang="en-US" sz="13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93776"/>
          </a:xfrm>
          <a:prstGeom prst="rect">
            <a:avLst/>
          </a:prstGeom>
          <a:solidFill>
            <a:srgbClr val="0E1A2B"/>
          </a:solidFill>
          <a:ln w="12700">
            <a:solidFill>
              <a:srgbClr val="0E1A2B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37160"/>
            <a:ext cx="6217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11. FAQ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8823960" y="146304"/>
            <a:ext cx="20574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680" dirty="0">
                <a:solidFill>
                  <a:srgbClr val="BAC7D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MTF Time Navigator Standard</a:t>
            </a:r>
            <a:endParaRPr lang="en-US" sz="680" dirty="0"/>
          </a:p>
        </p:txBody>
      </p:sp>
      <p:pic>
        <p:nvPicPr>
          <p:cNvPr id="5" name="Image 0" descr="/mnt/data/logo_cro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4512" y="36576"/>
            <a:ext cx="841248" cy="38404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722608" y="6592824"/>
            <a:ext cx="320040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550" dirty="0">
                <a:solidFill>
                  <a:srgbClr val="8A97A8"/>
                </a:solidFill>
              </a:rPr>
              <a:t>Page 10</a:t>
            </a:r>
            <a:endParaRPr lang="en-US" sz="550" dirty="0"/>
          </a:p>
        </p:txBody>
      </p:sp>
      <p:sp>
        <p:nvSpPr>
          <p:cNvPr id="7" name="Text 4"/>
          <p:cNvSpPr/>
          <p:nvPr/>
        </p:nvSpPr>
        <p:spPr>
          <a:xfrm>
            <a:off x="502920" y="6592824"/>
            <a:ext cx="347472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550" dirty="0">
                <a:solidFill>
                  <a:srgbClr val="8A97A8"/>
                </a:solidFill>
              </a:rPr>
              <a:t>MTF Time Navigator User Manual  |  English Edition</a:t>
            </a:r>
            <a:endParaRPr lang="en-US" sz="550" dirty="0"/>
          </a:p>
        </p:txBody>
      </p:sp>
      <p:sp>
        <p:nvSpPr>
          <p:cNvPr id="8" name="Text 5"/>
          <p:cNvSpPr/>
          <p:nvPr/>
        </p:nvSpPr>
        <p:spPr>
          <a:xfrm>
            <a:off x="502920" y="749808"/>
            <a:ext cx="6309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300" b="1" dirty="0">
                <a:solidFill>
                  <a:srgbClr val="0E1A2B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FAQ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512064" y="1115568"/>
            <a:ext cx="73152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75FF"/>
                </a:solidFill>
              </a:rPr>
              <a:t>Frequently asked questions.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658368" y="1463040"/>
            <a:ext cx="10881360" cy="960120"/>
          </a:xfrm>
          <a:prstGeom prst="roundRect">
            <a:avLst>
              <a:gd name="adj" fmla="val 11429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658368" y="1572768"/>
            <a:ext cx="54864" cy="740664"/>
          </a:xfrm>
          <a:prstGeom prst="rect">
            <a:avLst/>
          </a:prstGeom>
          <a:solidFill>
            <a:srgbClr val="16A8F8"/>
          </a:solidFill>
          <a:ln w="12700">
            <a:solidFill>
              <a:srgbClr val="16A8F8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859536" y="1627632"/>
            <a:ext cx="105613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Q1. Why can't I move to older dates?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859536" y="1920240"/>
            <a:ext cx="1053388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820" dirty="0">
                <a:solidFill>
                  <a:srgbClr val="142033"/>
                </a:solidFill>
              </a:rPr>
              <a:t>The available dates depend on your broker's historical data. Lower timeframes, such as M15 and M5, may have a shorter history than higher timeframes. If you need more information about the available historical data, please contact your broker.</a:t>
            </a:r>
            <a:endParaRPr lang="en-US" sz="820" dirty="0"/>
          </a:p>
        </p:txBody>
      </p:sp>
      <p:sp>
        <p:nvSpPr>
          <p:cNvPr id="14" name="Shape 11"/>
          <p:cNvSpPr/>
          <p:nvPr/>
        </p:nvSpPr>
        <p:spPr>
          <a:xfrm>
            <a:off x="658368" y="2606040"/>
            <a:ext cx="10881360" cy="804672"/>
          </a:xfrm>
          <a:prstGeom prst="roundRect">
            <a:avLst>
              <a:gd name="adj" fmla="val 13636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658368" y="2715768"/>
            <a:ext cx="54864" cy="585216"/>
          </a:xfrm>
          <a:prstGeom prst="rect">
            <a:avLst/>
          </a:prstGeom>
          <a:solidFill>
            <a:srgbClr val="1A75FF"/>
          </a:solidFill>
          <a:ln w="12700">
            <a:solidFill>
              <a:srgbClr val="1A75FF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859536" y="2770632"/>
            <a:ext cx="105613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Q2. MARK doesn't work.</a:t>
            </a:r>
            <a:endParaRPr lang="en-US" sz="1050" dirty="0"/>
          </a:p>
        </p:txBody>
      </p:sp>
      <p:sp>
        <p:nvSpPr>
          <p:cNvPr id="17" name="Text 14"/>
          <p:cNvSpPr/>
          <p:nvPr/>
        </p:nvSpPr>
        <p:spPr>
          <a:xfrm>
            <a:off x="859536" y="3063240"/>
            <a:ext cx="1053388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880" dirty="0">
                <a:solidFill>
                  <a:srgbClr val="142033"/>
                </a:solidFill>
              </a:rPr>
              <a:t>Click MARK first, then select the Vertical Line tool and place the vertical line on your chart.</a:t>
            </a:r>
            <a:endParaRPr lang="en-US" sz="880" dirty="0"/>
          </a:p>
        </p:txBody>
      </p:sp>
      <p:sp>
        <p:nvSpPr>
          <p:cNvPr id="18" name="Shape 15"/>
          <p:cNvSpPr/>
          <p:nvPr/>
        </p:nvSpPr>
        <p:spPr>
          <a:xfrm>
            <a:off x="658368" y="3593592"/>
            <a:ext cx="10881360" cy="804672"/>
          </a:xfrm>
          <a:prstGeom prst="roundRect">
            <a:avLst>
              <a:gd name="adj" fmla="val 13636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658368" y="3703320"/>
            <a:ext cx="54864" cy="585216"/>
          </a:xfrm>
          <a:prstGeom prst="rect">
            <a:avLst/>
          </a:prstGeom>
          <a:solidFill>
            <a:srgbClr val="16A8F8"/>
          </a:solidFill>
          <a:ln w="12700">
            <a:solidFill>
              <a:srgbClr val="16A8F8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859536" y="3758184"/>
            <a:ext cx="105613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Q3. Why does GO always move to 00:00?</a:t>
            </a:r>
            <a:endParaRPr lang="en-US" sz="1050" dirty="0"/>
          </a:p>
        </p:txBody>
      </p:sp>
      <p:sp>
        <p:nvSpPr>
          <p:cNvPr id="21" name="Text 18"/>
          <p:cNvSpPr/>
          <p:nvPr/>
        </p:nvSpPr>
        <p:spPr>
          <a:xfrm>
            <a:off x="859536" y="4050792"/>
            <a:ext cx="1053388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880" dirty="0">
                <a:solidFill>
                  <a:srgbClr val="142033"/>
                </a:solidFill>
              </a:rPr>
              <a:t>GO is designed to jump to the beginning of the selected trading day (00:00). As a trader, the developer wanted to avoid entering a full time manually every time.</a:t>
            </a:r>
            <a:endParaRPr lang="en-US" sz="880" dirty="0"/>
          </a:p>
        </p:txBody>
      </p:sp>
      <p:sp>
        <p:nvSpPr>
          <p:cNvPr id="22" name="Shape 19"/>
          <p:cNvSpPr/>
          <p:nvPr/>
        </p:nvSpPr>
        <p:spPr>
          <a:xfrm>
            <a:off x="658368" y="4581144"/>
            <a:ext cx="10881360" cy="804672"/>
          </a:xfrm>
          <a:prstGeom prst="roundRect">
            <a:avLst>
              <a:gd name="adj" fmla="val 13636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658368" y="4690872"/>
            <a:ext cx="54864" cy="585216"/>
          </a:xfrm>
          <a:prstGeom prst="rect">
            <a:avLst/>
          </a:prstGeom>
          <a:solidFill>
            <a:srgbClr val="1A75FF"/>
          </a:solidFill>
          <a:ln w="12700">
            <a:solidFill>
              <a:srgbClr val="1A75FF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859536" y="4745736"/>
            <a:ext cx="105613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Q4. Can I use multiple instances on the same symbol?</a:t>
            </a:r>
            <a:endParaRPr lang="en-US" sz="1050" dirty="0"/>
          </a:p>
        </p:txBody>
      </p:sp>
      <p:sp>
        <p:nvSpPr>
          <p:cNvPr id="25" name="Text 22"/>
          <p:cNvSpPr/>
          <p:nvPr/>
        </p:nvSpPr>
        <p:spPr>
          <a:xfrm>
            <a:off x="859536" y="5038344"/>
            <a:ext cx="1053388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880" dirty="0">
                <a:solidFill>
                  <a:srgbClr val="142033"/>
                </a:solidFill>
              </a:rPr>
              <a:t>For the Standard version, we recommend using one MTF Time Navigator instance per symbol. Using multiple instances on the same symbol may cause synchronization conflicts or unexpected behavior.</a:t>
            </a:r>
            <a:endParaRPr lang="en-US" sz="88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93776"/>
          </a:xfrm>
          <a:prstGeom prst="rect">
            <a:avLst/>
          </a:prstGeom>
          <a:solidFill>
            <a:srgbClr val="0E1A2B"/>
          </a:solidFill>
          <a:ln w="12700">
            <a:solidFill>
              <a:srgbClr val="0E1A2B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37160"/>
            <a:ext cx="6217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12. Support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8823960" y="146304"/>
            <a:ext cx="20574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680" dirty="0">
                <a:solidFill>
                  <a:srgbClr val="BAC7D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MTF Time Navigator Standard</a:t>
            </a:r>
            <a:endParaRPr lang="en-US" sz="680" dirty="0"/>
          </a:p>
        </p:txBody>
      </p:sp>
      <p:pic>
        <p:nvPicPr>
          <p:cNvPr id="5" name="Image 0" descr="/mnt/data/logo_cro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4512" y="36576"/>
            <a:ext cx="841248" cy="38404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722608" y="6592824"/>
            <a:ext cx="320040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550" dirty="0">
                <a:solidFill>
                  <a:srgbClr val="8A97A8"/>
                </a:solidFill>
              </a:rPr>
              <a:t>Page 11</a:t>
            </a:r>
            <a:endParaRPr lang="en-US" sz="550" dirty="0"/>
          </a:p>
        </p:txBody>
      </p:sp>
      <p:sp>
        <p:nvSpPr>
          <p:cNvPr id="7" name="Text 4"/>
          <p:cNvSpPr/>
          <p:nvPr/>
        </p:nvSpPr>
        <p:spPr>
          <a:xfrm>
            <a:off x="502920" y="6592824"/>
            <a:ext cx="347472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550" dirty="0">
                <a:solidFill>
                  <a:srgbClr val="8A97A8"/>
                </a:solidFill>
              </a:rPr>
              <a:t>MTF Time Navigator User Manual  |  English Edition</a:t>
            </a:r>
            <a:endParaRPr lang="en-US" sz="550" dirty="0"/>
          </a:p>
        </p:txBody>
      </p:sp>
      <p:sp>
        <p:nvSpPr>
          <p:cNvPr id="8" name="Text 5"/>
          <p:cNvSpPr/>
          <p:nvPr/>
        </p:nvSpPr>
        <p:spPr>
          <a:xfrm>
            <a:off x="502920" y="749808"/>
            <a:ext cx="6309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300" b="1" dirty="0">
                <a:solidFill>
                  <a:srgbClr val="0E1A2B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Support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512064" y="1115568"/>
            <a:ext cx="73152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75FF"/>
                </a:solidFill>
              </a:rPr>
              <a:t>Product information and contact.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658368" y="1463040"/>
            <a:ext cx="5166360" cy="960120"/>
          </a:xfrm>
          <a:prstGeom prst="roundRect">
            <a:avLst>
              <a:gd name="adj" fmla="val 11429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658368" y="1572768"/>
            <a:ext cx="54864" cy="740664"/>
          </a:xfrm>
          <a:prstGeom prst="rect">
            <a:avLst/>
          </a:prstGeom>
          <a:solidFill>
            <a:srgbClr val="16A8F8"/>
          </a:solidFill>
          <a:ln w="12700">
            <a:solidFill>
              <a:srgbClr val="16A8F8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859536" y="1627632"/>
            <a:ext cx="48463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Product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859536" y="1920240"/>
            <a:ext cx="481888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10000"/>
          </a:bodyPr>
          <a:lstStyle/>
          <a:p>
            <a:pPr marL="0" indent="0">
              <a:buNone/>
            </a:pPr>
            <a:r>
              <a:rPr lang="en-US" sz="960" dirty="0">
                <a:solidFill>
                  <a:srgbClr val="142033"/>
                </a:solidFill>
              </a:rPr>
              <a:t>Product: MTF Time Navigator Standard</a:t>
            </a:r>
            <a:endParaRPr lang="en-US" sz="960" dirty="0"/>
          </a:p>
          <a:p>
            <a:pPr marL="0" indent="0">
              <a:buNone/>
            </a:pPr>
            <a:r>
              <a:rPr lang="en-US" sz="960" dirty="0">
                <a:solidFill>
                  <a:srgbClr val="142033"/>
                </a:solidFill>
              </a:rPr>
              <a:t>Platform: MetaTrader 5</a:t>
            </a:r>
            <a:endParaRPr lang="en-US" sz="960" dirty="0"/>
          </a:p>
          <a:p>
            <a:pPr marL="0" indent="0">
              <a:buNone/>
            </a:pPr>
            <a:r>
              <a:rPr lang="en-US" sz="960" dirty="0">
                <a:solidFill>
                  <a:srgbClr val="142033"/>
                </a:solidFill>
              </a:rPr>
              <a:t>Edition: Standard Edition</a:t>
            </a:r>
            <a:endParaRPr lang="en-US" sz="960" dirty="0"/>
          </a:p>
        </p:txBody>
      </p:sp>
      <p:sp>
        <p:nvSpPr>
          <p:cNvPr id="14" name="Shape 11"/>
          <p:cNvSpPr/>
          <p:nvPr/>
        </p:nvSpPr>
        <p:spPr>
          <a:xfrm>
            <a:off x="6172200" y="1463040"/>
            <a:ext cx="5166360" cy="960120"/>
          </a:xfrm>
          <a:prstGeom prst="roundRect">
            <a:avLst>
              <a:gd name="adj" fmla="val 11429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6172200" y="1572768"/>
            <a:ext cx="54864" cy="740664"/>
          </a:xfrm>
          <a:prstGeom prst="rect">
            <a:avLst/>
          </a:prstGeom>
          <a:solidFill>
            <a:srgbClr val="1A75FF"/>
          </a:solidFill>
          <a:ln w="12700">
            <a:solidFill>
              <a:srgbClr val="1A75FF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6373368" y="1627632"/>
            <a:ext cx="48463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Support</a:t>
            </a:r>
            <a:endParaRPr lang="en-US" sz="1050" dirty="0"/>
          </a:p>
        </p:txBody>
      </p:sp>
      <p:sp>
        <p:nvSpPr>
          <p:cNvPr id="17" name="Text 14"/>
          <p:cNvSpPr/>
          <p:nvPr/>
        </p:nvSpPr>
        <p:spPr>
          <a:xfrm>
            <a:off x="6373368" y="1920240"/>
            <a:ext cx="481888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900" dirty="0">
                <a:solidFill>
                  <a:srgbClr val="142033"/>
                </a:solidFill>
              </a:rPr>
              <a:t>If you have any questions or need assistance, please contact us through the MQL5 product page.</a:t>
            </a:r>
            <a:endParaRPr lang="en-US" sz="900" dirty="0"/>
          </a:p>
        </p:txBody>
      </p:sp>
      <p:sp>
        <p:nvSpPr>
          <p:cNvPr id="18" name="Shape 15"/>
          <p:cNvSpPr/>
          <p:nvPr/>
        </p:nvSpPr>
        <p:spPr>
          <a:xfrm>
            <a:off x="658368" y="2697480"/>
            <a:ext cx="5166360" cy="960120"/>
          </a:xfrm>
          <a:prstGeom prst="roundRect">
            <a:avLst>
              <a:gd name="adj" fmla="val 11429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658368" y="2807208"/>
            <a:ext cx="54864" cy="740664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859536" y="2862072"/>
            <a:ext cx="48463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Updates</a:t>
            </a:r>
            <a:endParaRPr lang="en-US" sz="1050" dirty="0"/>
          </a:p>
        </p:txBody>
      </p:sp>
      <p:sp>
        <p:nvSpPr>
          <p:cNvPr id="21" name="Text 18"/>
          <p:cNvSpPr/>
          <p:nvPr/>
        </p:nvSpPr>
        <p:spPr>
          <a:xfrm>
            <a:off x="859536" y="3154680"/>
            <a:ext cx="481888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900" dirty="0">
                <a:solidFill>
                  <a:srgbClr val="142033"/>
                </a:solidFill>
              </a:rPr>
              <a:t>Future updates may include additional features and improvements based on user feedback.</a:t>
            </a:r>
            <a:endParaRPr lang="en-US" sz="900" dirty="0"/>
          </a:p>
        </p:txBody>
      </p:sp>
      <p:sp>
        <p:nvSpPr>
          <p:cNvPr id="22" name="Shape 19"/>
          <p:cNvSpPr/>
          <p:nvPr/>
        </p:nvSpPr>
        <p:spPr>
          <a:xfrm>
            <a:off x="6172200" y="2697480"/>
            <a:ext cx="5166360" cy="960120"/>
          </a:xfrm>
          <a:prstGeom prst="roundRect">
            <a:avLst>
              <a:gd name="adj" fmla="val 11429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6172200" y="2807208"/>
            <a:ext cx="54864" cy="740664"/>
          </a:xfrm>
          <a:prstGeom prst="rect">
            <a:avLst/>
          </a:prstGeom>
          <a:solidFill>
            <a:srgbClr val="16A8F8"/>
          </a:solidFill>
          <a:ln w="12700">
            <a:solidFill>
              <a:srgbClr val="16A8F8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6373368" y="2862072"/>
            <a:ext cx="48463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Thank You</a:t>
            </a:r>
            <a:endParaRPr lang="en-US" sz="1050" dirty="0"/>
          </a:p>
        </p:txBody>
      </p:sp>
      <p:sp>
        <p:nvSpPr>
          <p:cNvPr id="25" name="Text 22"/>
          <p:cNvSpPr/>
          <p:nvPr/>
        </p:nvSpPr>
        <p:spPr>
          <a:xfrm>
            <a:off x="6373368" y="3154680"/>
            <a:ext cx="481888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870" dirty="0">
                <a:solidFill>
                  <a:srgbClr val="142033"/>
                </a:solidFill>
              </a:rPr>
              <a:t>Thank you for choosing MTF Time Navigator.</a:t>
            </a:r>
            <a:endParaRPr lang="en-US" sz="870" dirty="0"/>
          </a:p>
          <a:p>
            <a:pPr marL="0" indent="0">
              <a:buNone/>
            </a:pPr>
            <a:r>
              <a:rPr lang="en-US" sz="870" dirty="0">
                <a:solidFill>
                  <a:srgbClr val="142033"/>
                </a:solidFill>
              </a:rPr>
              <a:t>We hope it makes your chart review faster, simpler, and more enjoyable.</a:t>
            </a:r>
            <a:endParaRPr lang="en-US" sz="870" dirty="0"/>
          </a:p>
        </p:txBody>
      </p:sp>
      <p:sp>
        <p:nvSpPr>
          <p:cNvPr id="26" name="Shape 23"/>
          <p:cNvSpPr/>
          <p:nvPr/>
        </p:nvSpPr>
        <p:spPr>
          <a:xfrm>
            <a:off x="1417320" y="4160520"/>
            <a:ext cx="9372600" cy="1417320"/>
          </a:xfrm>
          <a:prstGeom prst="roundRect">
            <a:avLst>
              <a:gd name="adj" fmla="val 11613"/>
            </a:avLst>
          </a:prstGeom>
          <a:solidFill>
            <a:srgbClr val="03070D"/>
          </a:solidFill>
          <a:ln w="6350">
            <a:solidFill>
              <a:srgbClr val="0E1A2B"/>
            </a:solidFill>
            <a:prstDash val="solid"/>
          </a:ln>
        </p:spPr>
      </p:sp>
      <p:pic>
        <p:nvPicPr>
          <p:cNvPr id="27" name="Image 1" descr="/mnt/data/logo_cro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3080" y="4370832"/>
            <a:ext cx="2578608" cy="987552"/>
          </a:xfrm>
          <a:prstGeom prst="rect">
            <a:avLst/>
          </a:prstGeom>
        </p:spPr>
      </p:pic>
      <p:sp>
        <p:nvSpPr>
          <p:cNvPr id="28" name="Text 24"/>
          <p:cNvSpPr/>
          <p:nvPr/>
        </p:nvSpPr>
        <p:spPr>
          <a:xfrm>
            <a:off x="4983480" y="4829339"/>
            <a:ext cx="534924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900" b="1" dirty="0">
                <a:solidFill>
                  <a:srgbClr val="FFFFFF"/>
                </a:solidFill>
              </a:rPr>
              <a:t>Built by a trader, for traders.</a:t>
            </a:r>
            <a:endParaRPr lang="en-US" sz="1900" dirty="0"/>
          </a:p>
        </p:txBody>
      </p:sp>
      <p:sp>
        <p:nvSpPr>
          <p:cNvPr id="29" name="Shape 25"/>
          <p:cNvSpPr/>
          <p:nvPr/>
        </p:nvSpPr>
        <p:spPr>
          <a:xfrm>
            <a:off x="5423887" y="5204243"/>
            <a:ext cx="4370832" cy="0"/>
          </a:xfrm>
          <a:prstGeom prst="line">
            <a:avLst/>
          </a:prstGeom>
          <a:noFill/>
          <a:ln w="15240">
            <a:solidFill>
              <a:srgbClr val="16A8F8"/>
            </a:solidFill>
            <a:prstDash val="solid"/>
          </a:ln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93776"/>
          </a:xfrm>
          <a:prstGeom prst="rect">
            <a:avLst/>
          </a:prstGeom>
          <a:solidFill>
            <a:srgbClr val="0E1A2B"/>
          </a:solidFill>
          <a:ln w="12700">
            <a:solidFill>
              <a:srgbClr val="0E1A2B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37160"/>
            <a:ext cx="6217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13. Disclaimer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8823960" y="146304"/>
            <a:ext cx="20574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680" dirty="0">
                <a:solidFill>
                  <a:srgbClr val="BAC7D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MTF Time Navigator Standard</a:t>
            </a:r>
            <a:endParaRPr lang="en-US" sz="680" dirty="0"/>
          </a:p>
        </p:txBody>
      </p:sp>
      <p:pic>
        <p:nvPicPr>
          <p:cNvPr id="5" name="Image 0" descr="/mnt/data/logo_cro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4512" y="36576"/>
            <a:ext cx="841248" cy="38404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722608" y="6592824"/>
            <a:ext cx="320040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550" dirty="0">
                <a:solidFill>
                  <a:srgbClr val="8A97A8"/>
                </a:solidFill>
              </a:rPr>
              <a:t>Page 12</a:t>
            </a:r>
            <a:endParaRPr lang="en-US" sz="550" dirty="0"/>
          </a:p>
        </p:txBody>
      </p:sp>
      <p:sp>
        <p:nvSpPr>
          <p:cNvPr id="7" name="Text 4"/>
          <p:cNvSpPr/>
          <p:nvPr/>
        </p:nvSpPr>
        <p:spPr>
          <a:xfrm>
            <a:off x="502920" y="6592824"/>
            <a:ext cx="347472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550" dirty="0">
                <a:solidFill>
                  <a:srgbClr val="8A97A8"/>
                </a:solidFill>
              </a:rPr>
              <a:t>MTF Time Navigator User Manual  |  English Edition</a:t>
            </a:r>
            <a:endParaRPr lang="en-US" sz="550" dirty="0"/>
          </a:p>
        </p:txBody>
      </p:sp>
      <p:sp>
        <p:nvSpPr>
          <p:cNvPr id="8" name="Text 5"/>
          <p:cNvSpPr/>
          <p:nvPr/>
        </p:nvSpPr>
        <p:spPr>
          <a:xfrm>
            <a:off x="502920" y="749808"/>
            <a:ext cx="6309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300" b="1" dirty="0">
                <a:solidFill>
                  <a:srgbClr val="0E1A2B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Disclaimer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512064" y="1115568"/>
            <a:ext cx="73152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75FF"/>
                </a:solidFill>
              </a:rPr>
              <a:t>Please read before use.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658368" y="1417320"/>
            <a:ext cx="10881360" cy="914400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658368" y="1527048"/>
            <a:ext cx="54864" cy="694944"/>
          </a:xfrm>
          <a:prstGeom prst="rect">
            <a:avLst/>
          </a:prstGeom>
          <a:solidFill>
            <a:srgbClr val="F97316"/>
          </a:solidFill>
          <a:ln w="12700">
            <a:solidFill>
              <a:srgbClr val="F97316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859536" y="1581912"/>
            <a:ext cx="105613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Trading Risk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859536" y="1874520"/>
            <a:ext cx="10533888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940" dirty="0">
                <a:solidFill>
                  <a:srgbClr val="142033"/>
                </a:solidFill>
              </a:rPr>
              <a:t>MTF Time Navigator is a chart navigation and review support tool. It does not provide trading signals, investment advice, or guaranteed results.</a:t>
            </a:r>
            <a:endParaRPr lang="en-US" sz="940" dirty="0"/>
          </a:p>
        </p:txBody>
      </p:sp>
      <p:sp>
        <p:nvSpPr>
          <p:cNvPr id="14" name="Shape 11"/>
          <p:cNvSpPr/>
          <p:nvPr/>
        </p:nvSpPr>
        <p:spPr>
          <a:xfrm>
            <a:off x="658368" y="2606040"/>
            <a:ext cx="10881360" cy="914400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658368" y="2715768"/>
            <a:ext cx="54864" cy="694944"/>
          </a:xfrm>
          <a:prstGeom prst="rect">
            <a:avLst/>
          </a:prstGeom>
          <a:solidFill>
            <a:srgbClr val="F97316"/>
          </a:solidFill>
          <a:ln w="12700">
            <a:solidFill>
              <a:srgbClr val="F97316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859536" y="2770632"/>
            <a:ext cx="105613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User Responsibility</a:t>
            </a:r>
            <a:endParaRPr lang="en-US" sz="1050" dirty="0"/>
          </a:p>
        </p:txBody>
      </p:sp>
      <p:sp>
        <p:nvSpPr>
          <p:cNvPr id="17" name="Text 14"/>
          <p:cNvSpPr/>
          <p:nvPr/>
        </p:nvSpPr>
        <p:spPr>
          <a:xfrm>
            <a:off x="859536" y="3063240"/>
            <a:ext cx="10533888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940" dirty="0">
                <a:solidFill>
                  <a:srgbClr val="142033"/>
                </a:solidFill>
              </a:rPr>
              <a:t>Always make your own trading decisions. The user is responsible for all trading results and risk management.</a:t>
            </a:r>
            <a:endParaRPr lang="en-US" sz="940" dirty="0"/>
          </a:p>
        </p:txBody>
      </p:sp>
      <p:sp>
        <p:nvSpPr>
          <p:cNvPr id="18" name="Shape 15"/>
          <p:cNvSpPr/>
          <p:nvPr/>
        </p:nvSpPr>
        <p:spPr>
          <a:xfrm>
            <a:off x="658368" y="3794760"/>
            <a:ext cx="10881360" cy="987552"/>
          </a:xfrm>
          <a:prstGeom prst="roundRect">
            <a:avLst>
              <a:gd name="adj" fmla="val 11111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658368" y="3904488"/>
            <a:ext cx="54864" cy="768096"/>
          </a:xfrm>
          <a:prstGeom prst="rect">
            <a:avLst/>
          </a:prstGeom>
          <a:solidFill>
            <a:srgbClr val="1A75FF"/>
          </a:solidFill>
          <a:ln w="12700">
            <a:solidFill>
              <a:srgbClr val="1A75FF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859536" y="3959352"/>
            <a:ext cx="105613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Data and Platform</a:t>
            </a:r>
            <a:endParaRPr lang="en-US" sz="1050" dirty="0"/>
          </a:p>
        </p:txBody>
      </p:sp>
      <p:sp>
        <p:nvSpPr>
          <p:cNvPr id="21" name="Text 18"/>
          <p:cNvSpPr/>
          <p:nvPr/>
        </p:nvSpPr>
        <p:spPr>
          <a:xfrm>
            <a:off x="859536" y="4251960"/>
            <a:ext cx="10533888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930" dirty="0">
                <a:solidFill>
                  <a:srgbClr val="142033"/>
                </a:solidFill>
              </a:rPr>
              <a:t>Available historical data, candle display, and chart behavior may vary depending on MetaTrader 5, your broker, and your account environment.</a:t>
            </a:r>
            <a:endParaRPr lang="en-US" sz="930" dirty="0"/>
          </a:p>
        </p:txBody>
      </p:sp>
      <p:sp>
        <p:nvSpPr>
          <p:cNvPr id="22" name="Shape 19"/>
          <p:cNvSpPr/>
          <p:nvPr/>
        </p:nvSpPr>
        <p:spPr>
          <a:xfrm>
            <a:off x="2880360" y="5349240"/>
            <a:ext cx="6446520" cy="731520"/>
          </a:xfrm>
          <a:prstGeom prst="roundRect">
            <a:avLst>
              <a:gd name="adj" fmla="val 17500"/>
            </a:avLst>
          </a:prstGeom>
          <a:solidFill>
            <a:srgbClr val="0E1A2B"/>
          </a:solidFill>
          <a:ln w="12700">
            <a:solidFill>
              <a:srgbClr val="0E1A2B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3063240" y="5596128"/>
            <a:ext cx="6080760" cy="1737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FFFFFF"/>
                </a:solidFill>
              </a:rPr>
              <a:t>Thank you for reading the MTF Time Navigator User Manual.</a:t>
            </a:r>
            <a:endParaRPr lang="en-US" sz="11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93776"/>
          </a:xfrm>
          <a:prstGeom prst="rect">
            <a:avLst/>
          </a:prstGeom>
          <a:solidFill>
            <a:srgbClr val="0E1A2B"/>
          </a:solidFill>
          <a:ln w="12700">
            <a:solidFill>
              <a:srgbClr val="0E1A2B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37160"/>
            <a:ext cx="6217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2. Installation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8823960" y="146304"/>
            <a:ext cx="20574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680" dirty="0">
                <a:solidFill>
                  <a:srgbClr val="BAC7D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MTF Time Navigator Standard</a:t>
            </a:r>
            <a:endParaRPr lang="en-US" sz="680" dirty="0"/>
          </a:p>
        </p:txBody>
      </p:sp>
      <p:pic>
        <p:nvPicPr>
          <p:cNvPr id="5" name="Image 0" descr="/mnt/data/logo_cro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4512" y="36576"/>
            <a:ext cx="841248" cy="38404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722608" y="6592824"/>
            <a:ext cx="320040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550" dirty="0">
                <a:solidFill>
                  <a:srgbClr val="8A97A8"/>
                </a:solidFill>
              </a:rPr>
              <a:t>Page 2</a:t>
            </a:r>
            <a:endParaRPr lang="en-US" sz="550" dirty="0"/>
          </a:p>
        </p:txBody>
      </p:sp>
      <p:sp>
        <p:nvSpPr>
          <p:cNvPr id="7" name="Text 4"/>
          <p:cNvSpPr/>
          <p:nvPr/>
        </p:nvSpPr>
        <p:spPr>
          <a:xfrm>
            <a:off x="502920" y="6592824"/>
            <a:ext cx="347472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550" dirty="0">
                <a:solidFill>
                  <a:srgbClr val="8A97A8"/>
                </a:solidFill>
              </a:rPr>
              <a:t>MTF Time Navigator User Manual  |  English Edition</a:t>
            </a:r>
            <a:endParaRPr lang="en-US" sz="550" dirty="0"/>
          </a:p>
        </p:txBody>
      </p:sp>
      <p:sp>
        <p:nvSpPr>
          <p:cNvPr id="8" name="Text 5"/>
          <p:cNvSpPr/>
          <p:nvPr/>
        </p:nvSpPr>
        <p:spPr>
          <a:xfrm>
            <a:off x="502920" y="749808"/>
            <a:ext cx="6309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300" b="1" dirty="0">
                <a:solidFill>
                  <a:srgbClr val="0E1A2B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Installation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512064" y="1115568"/>
            <a:ext cx="73152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75FF"/>
                </a:solidFill>
              </a:rPr>
              <a:t>Install the indicator before use.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566928" y="1481328"/>
            <a:ext cx="5230368" cy="987552"/>
          </a:xfrm>
          <a:prstGeom prst="roundRect">
            <a:avLst>
              <a:gd name="adj" fmla="val 11111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566928" y="1591056"/>
            <a:ext cx="54864" cy="768096"/>
          </a:xfrm>
          <a:prstGeom prst="rect">
            <a:avLst/>
          </a:prstGeom>
          <a:solidFill>
            <a:srgbClr val="16A8F8"/>
          </a:solidFill>
          <a:ln w="12700">
            <a:solidFill>
              <a:srgbClr val="16A8F8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768096" y="1645920"/>
            <a:ext cx="491032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Before you start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768096" y="1938528"/>
            <a:ext cx="488289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142033"/>
                </a:solidFill>
              </a:rPr>
              <a:t>Before using MTF Time Navigator, please install the indicator in MetaTrader 5.</a:t>
            </a:r>
            <a:endParaRPr lang="en-US" sz="1020" dirty="0"/>
          </a:p>
        </p:txBody>
      </p:sp>
      <p:sp>
        <p:nvSpPr>
          <p:cNvPr id="14" name="Shape 11"/>
          <p:cNvSpPr/>
          <p:nvPr/>
        </p:nvSpPr>
        <p:spPr>
          <a:xfrm>
            <a:off x="566928" y="2697480"/>
            <a:ext cx="5230368" cy="1252728"/>
          </a:xfrm>
          <a:prstGeom prst="roundRect">
            <a:avLst>
              <a:gd name="adj" fmla="val 8759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566928" y="2807208"/>
            <a:ext cx="54864" cy="1033272"/>
          </a:xfrm>
          <a:prstGeom prst="rect">
            <a:avLst/>
          </a:prstGeom>
          <a:solidFill>
            <a:srgbClr val="16A8F8"/>
          </a:solidFill>
          <a:ln w="12700">
            <a:solidFill>
              <a:srgbClr val="16A8F8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768096" y="2862072"/>
            <a:ext cx="491032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Basic steps</a:t>
            </a:r>
            <a:endParaRPr lang="en-US" sz="1050" dirty="0"/>
          </a:p>
        </p:txBody>
      </p:sp>
      <p:sp>
        <p:nvSpPr>
          <p:cNvPr id="17" name="Text 14"/>
          <p:cNvSpPr/>
          <p:nvPr/>
        </p:nvSpPr>
        <p:spPr>
          <a:xfrm>
            <a:off x="768096" y="3154680"/>
            <a:ext cx="4882896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020" dirty="0">
                <a:solidFill>
                  <a:srgbClr val="142033"/>
                </a:solidFill>
              </a:rPr>
              <a:t>1. Open MetaTrader 5.</a:t>
            </a:r>
            <a:endParaRPr lang="en-US" sz="1020" dirty="0"/>
          </a:p>
          <a:p>
            <a:pPr marL="0" indent="0">
              <a:buNone/>
            </a:pPr>
            <a:r>
              <a:rPr lang="en-US" sz="1020" dirty="0">
                <a:solidFill>
                  <a:srgbClr val="142033"/>
                </a:solidFill>
              </a:rPr>
              <a:t>2. Install the indicator.</a:t>
            </a:r>
            <a:endParaRPr lang="en-US" sz="1020" dirty="0"/>
          </a:p>
          <a:p>
            <a:pPr marL="0" indent="0">
              <a:buNone/>
            </a:pPr>
            <a:r>
              <a:rPr lang="en-US" sz="1020" dirty="0">
                <a:solidFill>
                  <a:srgbClr val="142033"/>
                </a:solidFill>
              </a:rPr>
              <a:t>3. Attach it to a chart.</a:t>
            </a:r>
            <a:endParaRPr lang="en-US" sz="1020" dirty="0"/>
          </a:p>
        </p:txBody>
      </p:sp>
      <p:sp>
        <p:nvSpPr>
          <p:cNvPr id="18" name="Shape 15"/>
          <p:cNvSpPr/>
          <p:nvPr/>
        </p:nvSpPr>
        <p:spPr>
          <a:xfrm>
            <a:off x="566928" y="4187952"/>
            <a:ext cx="5230368" cy="868680"/>
          </a:xfrm>
          <a:prstGeom prst="roundRect">
            <a:avLst>
              <a:gd name="adj" fmla="val 12632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566928" y="4297680"/>
            <a:ext cx="54864" cy="649224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768096" y="4352544"/>
            <a:ext cx="491032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Quick Tip</a:t>
            </a:r>
            <a:endParaRPr lang="en-US" sz="1050" dirty="0"/>
          </a:p>
        </p:txBody>
      </p:sp>
      <p:sp>
        <p:nvSpPr>
          <p:cNvPr id="21" name="Text 18"/>
          <p:cNvSpPr/>
          <p:nvPr/>
        </p:nvSpPr>
        <p:spPr>
          <a:xfrm>
            <a:off x="768096" y="4645152"/>
            <a:ext cx="4882896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970" dirty="0">
                <a:solidFill>
                  <a:srgbClr val="142033"/>
                </a:solidFill>
              </a:rPr>
              <a:t>You can also install the indicator by dragging it from the Navigator window onto your chart.</a:t>
            </a:r>
            <a:endParaRPr lang="en-US" sz="970" dirty="0"/>
          </a:p>
        </p:txBody>
      </p:sp>
      <p:sp>
        <p:nvSpPr>
          <p:cNvPr id="22" name="Shape 19"/>
          <p:cNvSpPr/>
          <p:nvPr/>
        </p:nvSpPr>
        <p:spPr>
          <a:xfrm>
            <a:off x="566928" y="5285232"/>
            <a:ext cx="5230368" cy="868680"/>
          </a:xfrm>
          <a:prstGeom prst="roundRect">
            <a:avLst>
              <a:gd name="adj" fmla="val 12632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566928" y="5394960"/>
            <a:ext cx="54864" cy="649224"/>
          </a:xfrm>
          <a:prstGeom prst="rect">
            <a:avLst/>
          </a:prstGeom>
          <a:solidFill>
            <a:srgbClr val="F97316"/>
          </a:solidFill>
          <a:ln w="12700">
            <a:solidFill>
              <a:srgbClr val="F97316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768096" y="5449824"/>
            <a:ext cx="491032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Can't find the indicator?</a:t>
            </a:r>
            <a:endParaRPr lang="en-US" sz="1050" dirty="0"/>
          </a:p>
        </p:txBody>
      </p:sp>
      <p:sp>
        <p:nvSpPr>
          <p:cNvPr id="25" name="Text 22"/>
          <p:cNvSpPr/>
          <p:nvPr/>
        </p:nvSpPr>
        <p:spPr>
          <a:xfrm>
            <a:off x="768096" y="5742432"/>
            <a:ext cx="4882896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820" dirty="0">
                <a:solidFill>
                  <a:srgbClr val="142033"/>
                </a:solidFill>
              </a:rPr>
              <a:t>Check whether it was saved in the Indicators folder. If it was installed in another folder, move it to the Indicators folder for easier access.</a:t>
            </a:r>
            <a:endParaRPr lang="en-US" sz="820" dirty="0"/>
          </a:p>
        </p:txBody>
      </p:sp>
      <p:sp>
        <p:nvSpPr>
          <p:cNvPr id="26" name="Shape 23"/>
          <p:cNvSpPr/>
          <p:nvPr/>
        </p:nvSpPr>
        <p:spPr>
          <a:xfrm>
            <a:off x="6446520" y="1481328"/>
            <a:ext cx="4800600" cy="4526280"/>
          </a:xfrm>
          <a:prstGeom prst="roundRect">
            <a:avLst>
              <a:gd name="adj" fmla="val 3636"/>
            </a:avLst>
          </a:prstGeom>
          <a:solidFill>
            <a:srgbClr val="EEF4FB"/>
          </a:solidFill>
          <a:ln w="15240">
            <a:solidFill>
              <a:srgbClr val="D6DEE8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6629400" y="3634740"/>
            <a:ext cx="4434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6F7E91"/>
                </a:solidFill>
              </a:rPr>
              <a:t>SCREENSHOT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b="1" dirty="0">
                <a:solidFill>
                  <a:srgbClr val="6F7E91"/>
                </a:solidFill>
              </a:rPr>
              <a:t>MT5 Navigator / Indicators folder</a:t>
            </a:r>
            <a:endParaRPr lang="en-US" sz="1100" dirty="0"/>
          </a:p>
        </p:txBody>
      </p:sp>
      <p:pic>
        <p:nvPicPr>
          <p:cNvPr id="29" name="図 28">
            <a:extLst>
              <a:ext uri="{FF2B5EF4-FFF2-40B4-BE49-F238E27FC236}">
                <a16:creationId xmlns:a16="http://schemas.microsoft.com/office/drawing/2014/main" id="{87DF06E4-1623-A043-219E-1A6A66A78B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7858" y="1312921"/>
            <a:ext cx="4964923" cy="2664105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E7D7956E-9564-F7DB-C605-80D80F35A6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4219" y="3865206"/>
            <a:ext cx="4964922" cy="25174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93776"/>
          </a:xfrm>
          <a:prstGeom prst="rect">
            <a:avLst/>
          </a:prstGeom>
          <a:solidFill>
            <a:srgbClr val="0E1A2B"/>
          </a:solidFill>
          <a:ln w="12700">
            <a:solidFill>
              <a:srgbClr val="0E1A2B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37160"/>
            <a:ext cx="6217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3. Quick Start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8823960" y="146304"/>
            <a:ext cx="20574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680" dirty="0">
                <a:solidFill>
                  <a:srgbClr val="BAC7D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MTF Time Navigator Standard</a:t>
            </a:r>
            <a:endParaRPr lang="en-US" sz="680" dirty="0"/>
          </a:p>
        </p:txBody>
      </p:sp>
      <p:pic>
        <p:nvPicPr>
          <p:cNvPr id="5" name="Image 0" descr="/mnt/data/logo_cro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4512" y="36576"/>
            <a:ext cx="841248" cy="38404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722608" y="6592824"/>
            <a:ext cx="320040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550" dirty="0">
                <a:solidFill>
                  <a:srgbClr val="8A97A8"/>
                </a:solidFill>
              </a:rPr>
              <a:t>Page 3</a:t>
            </a:r>
            <a:endParaRPr lang="en-US" sz="550" dirty="0"/>
          </a:p>
        </p:txBody>
      </p:sp>
      <p:sp>
        <p:nvSpPr>
          <p:cNvPr id="7" name="Text 4"/>
          <p:cNvSpPr/>
          <p:nvPr/>
        </p:nvSpPr>
        <p:spPr>
          <a:xfrm>
            <a:off x="502920" y="6592824"/>
            <a:ext cx="347472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550" dirty="0">
                <a:solidFill>
                  <a:srgbClr val="8A97A8"/>
                </a:solidFill>
              </a:rPr>
              <a:t>MTF Time Navigator User Manual  |  English Edition</a:t>
            </a:r>
            <a:endParaRPr lang="en-US" sz="550" dirty="0"/>
          </a:p>
        </p:txBody>
      </p:sp>
      <p:sp>
        <p:nvSpPr>
          <p:cNvPr id="8" name="Text 5"/>
          <p:cNvSpPr/>
          <p:nvPr/>
        </p:nvSpPr>
        <p:spPr>
          <a:xfrm>
            <a:off x="502920" y="749808"/>
            <a:ext cx="6309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300" b="1" dirty="0">
                <a:solidFill>
                  <a:srgbClr val="0E1A2B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Quick Start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512064" y="1115568"/>
            <a:ext cx="73152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75FF"/>
                </a:solidFill>
              </a:rPr>
              <a:t>Start navigating through time across multiple charts.</a:t>
            </a:r>
            <a:endParaRPr lang="en-US" sz="1150" dirty="0"/>
          </a:p>
        </p:txBody>
      </p:sp>
      <p:sp>
        <p:nvSpPr>
          <p:cNvPr id="10" name="Text 7"/>
          <p:cNvSpPr/>
          <p:nvPr/>
        </p:nvSpPr>
        <p:spPr>
          <a:xfrm>
            <a:off x="566928" y="1417320"/>
            <a:ext cx="58064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75FF"/>
                </a:solidFill>
              </a:rPr>
              <a:t>MTF Time Navigator helps you navigate through time across multiple charts quickly and easily.</a:t>
            </a:r>
            <a:endParaRPr lang="en-US" sz="1100" dirty="0"/>
          </a:p>
        </p:txBody>
      </p:sp>
      <p:sp>
        <p:nvSpPr>
          <p:cNvPr id="11" name="Shape 8"/>
          <p:cNvSpPr/>
          <p:nvPr/>
        </p:nvSpPr>
        <p:spPr>
          <a:xfrm>
            <a:off x="566928" y="1755648"/>
            <a:ext cx="5577840" cy="685800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2" name="Shape 9"/>
          <p:cNvSpPr/>
          <p:nvPr/>
        </p:nvSpPr>
        <p:spPr>
          <a:xfrm>
            <a:off x="566928" y="1865376"/>
            <a:ext cx="54864" cy="466344"/>
          </a:xfrm>
          <a:prstGeom prst="rect">
            <a:avLst/>
          </a:prstGeom>
          <a:solidFill>
            <a:srgbClr val="16A8F8"/>
          </a:solidFill>
          <a:ln w="12700">
            <a:solidFill>
              <a:srgbClr val="16A8F8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768096" y="1836262"/>
            <a:ext cx="52578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Step 1 — Click MARK</a:t>
            </a:r>
            <a:endParaRPr lang="en-US" sz="1050" dirty="0"/>
          </a:p>
        </p:txBody>
      </p:sp>
      <p:sp>
        <p:nvSpPr>
          <p:cNvPr id="14" name="Text 11"/>
          <p:cNvSpPr/>
          <p:nvPr/>
        </p:nvSpPr>
        <p:spPr>
          <a:xfrm>
            <a:off x="768096" y="2030716"/>
            <a:ext cx="523036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860" dirty="0">
                <a:solidFill>
                  <a:srgbClr val="142033"/>
                </a:solidFill>
              </a:rPr>
              <a:t>Click MARK to prepare for placing a synchronized mark.</a:t>
            </a:r>
          </a:p>
          <a:p>
            <a:r>
              <a:rPr lang="en-US" sz="600" dirty="0"/>
              <a:t>Panel Tip</a:t>
            </a:r>
          </a:p>
          <a:p>
            <a:r>
              <a:rPr lang="en-US" sz="600" dirty="0"/>
              <a:t>Drag the top section of the panel to move it.</a:t>
            </a:r>
          </a:p>
        </p:txBody>
      </p:sp>
      <p:sp>
        <p:nvSpPr>
          <p:cNvPr id="15" name="Shape 12"/>
          <p:cNvSpPr/>
          <p:nvPr/>
        </p:nvSpPr>
        <p:spPr>
          <a:xfrm>
            <a:off x="566928" y="2560320"/>
            <a:ext cx="5577840" cy="685800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6" name="Shape 13"/>
          <p:cNvSpPr/>
          <p:nvPr/>
        </p:nvSpPr>
        <p:spPr>
          <a:xfrm>
            <a:off x="566928" y="2670048"/>
            <a:ext cx="54864" cy="466344"/>
          </a:xfrm>
          <a:prstGeom prst="rect">
            <a:avLst/>
          </a:prstGeom>
          <a:solidFill>
            <a:srgbClr val="16A8F8"/>
          </a:solidFill>
          <a:ln w="12700">
            <a:solidFill>
              <a:srgbClr val="16A8F8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768096" y="2724912"/>
            <a:ext cx="52578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Step 2 — Place your first synchronized mark</a:t>
            </a:r>
            <a:endParaRPr lang="en-US" sz="1050" dirty="0"/>
          </a:p>
        </p:txBody>
      </p:sp>
      <p:sp>
        <p:nvSpPr>
          <p:cNvPr id="18" name="Text 15"/>
          <p:cNvSpPr/>
          <p:nvPr/>
        </p:nvSpPr>
        <p:spPr>
          <a:xfrm>
            <a:off x="768096" y="3017520"/>
            <a:ext cx="5230368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70000" lnSpcReduction="20000"/>
          </a:bodyPr>
          <a:lstStyle/>
          <a:p>
            <a:pPr marL="0" indent="0">
              <a:buNone/>
            </a:pPr>
            <a:r>
              <a:rPr lang="en-US" sz="860" dirty="0">
                <a:solidFill>
                  <a:srgbClr val="142033"/>
                </a:solidFill>
              </a:rPr>
              <a:t>After clicking MARK, select the MetaTrader 5 Vertical Line tool as usual, then place the vertical line where you want to create a synchronized mark.</a:t>
            </a:r>
            <a:endParaRPr lang="en-US" sz="860" dirty="0"/>
          </a:p>
        </p:txBody>
      </p:sp>
      <p:sp>
        <p:nvSpPr>
          <p:cNvPr id="19" name="Shape 16"/>
          <p:cNvSpPr/>
          <p:nvPr/>
        </p:nvSpPr>
        <p:spPr>
          <a:xfrm>
            <a:off x="566928" y="3364992"/>
            <a:ext cx="5577840" cy="960120"/>
          </a:xfrm>
          <a:prstGeom prst="roundRect">
            <a:avLst>
              <a:gd name="adj" fmla="val 11429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20" name="Shape 17"/>
          <p:cNvSpPr/>
          <p:nvPr/>
        </p:nvSpPr>
        <p:spPr>
          <a:xfrm>
            <a:off x="566928" y="3474720"/>
            <a:ext cx="54864" cy="740664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768096" y="3529584"/>
            <a:ext cx="52578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Step 3 — Move the synchronized vertical line</a:t>
            </a:r>
            <a:endParaRPr lang="en-US" sz="1050" dirty="0"/>
          </a:p>
        </p:txBody>
      </p:sp>
      <p:sp>
        <p:nvSpPr>
          <p:cNvPr id="22" name="Text 19"/>
          <p:cNvSpPr/>
          <p:nvPr/>
        </p:nvSpPr>
        <p:spPr>
          <a:xfrm>
            <a:off x="768096" y="3822192"/>
            <a:ext cx="523036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740" dirty="0">
                <a:solidFill>
                  <a:srgbClr val="142033"/>
                </a:solidFill>
              </a:rPr>
              <a:t>When the vertical line is created as a synchronized mark, all charts automatically move to the same point in time. After that, dragging the vertical line will move the synchronized vertical lines on all other timeframes as well.</a:t>
            </a:r>
            <a:endParaRPr lang="en-US" sz="740" dirty="0"/>
          </a:p>
        </p:txBody>
      </p:sp>
      <p:sp>
        <p:nvSpPr>
          <p:cNvPr id="23" name="Shape 20"/>
          <p:cNvSpPr/>
          <p:nvPr/>
        </p:nvSpPr>
        <p:spPr>
          <a:xfrm>
            <a:off x="566928" y="4443984"/>
            <a:ext cx="5577840" cy="685800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24" name="Shape 21"/>
          <p:cNvSpPr/>
          <p:nvPr/>
        </p:nvSpPr>
        <p:spPr>
          <a:xfrm>
            <a:off x="566928" y="4553712"/>
            <a:ext cx="54864" cy="466344"/>
          </a:xfrm>
          <a:prstGeom prst="rect">
            <a:avLst/>
          </a:prstGeom>
          <a:solidFill>
            <a:srgbClr val="1A75FF"/>
          </a:solidFill>
          <a:ln w="12700">
            <a:solidFill>
              <a:srgbClr val="1A75FF"/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768096" y="4608576"/>
            <a:ext cx="52578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Step 4 — Jump to any date</a:t>
            </a:r>
            <a:endParaRPr lang="en-US" sz="1050" dirty="0"/>
          </a:p>
        </p:txBody>
      </p:sp>
      <p:sp>
        <p:nvSpPr>
          <p:cNvPr id="26" name="Text 23"/>
          <p:cNvSpPr/>
          <p:nvPr/>
        </p:nvSpPr>
        <p:spPr>
          <a:xfrm>
            <a:off x="768096" y="4901184"/>
            <a:ext cx="5230368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85000" lnSpcReduction="10000"/>
          </a:bodyPr>
          <a:lstStyle/>
          <a:p>
            <a:pPr marL="0" indent="0">
              <a:buNone/>
            </a:pPr>
            <a:r>
              <a:rPr lang="en-US" sz="860" dirty="0">
                <a:solidFill>
                  <a:srgbClr val="142033"/>
                </a:solidFill>
              </a:rPr>
              <a:t>Enter the date you want to review, then click GO. All synchronized charts will instantly move to that point in time.</a:t>
            </a:r>
            <a:endParaRPr lang="en-US" sz="860" dirty="0"/>
          </a:p>
        </p:txBody>
      </p:sp>
      <p:sp>
        <p:nvSpPr>
          <p:cNvPr id="27" name="Shape 24"/>
          <p:cNvSpPr/>
          <p:nvPr/>
        </p:nvSpPr>
        <p:spPr>
          <a:xfrm>
            <a:off x="566928" y="5248656"/>
            <a:ext cx="5577840" cy="685800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28" name="Shape 25"/>
          <p:cNvSpPr/>
          <p:nvPr/>
        </p:nvSpPr>
        <p:spPr>
          <a:xfrm>
            <a:off x="566928" y="5358384"/>
            <a:ext cx="54864" cy="466344"/>
          </a:xfrm>
          <a:prstGeom prst="rect">
            <a:avLst/>
          </a:prstGeom>
          <a:solidFill>
            <a:srgbClr val="1A75FF"/>
          </a:solidFill>
          <a:ln w="12700">
            <a:solidFill>
              <a:srgbClr val="1A75FF"/>
            </a:solidFill>
            <a:prstDash val="solid"/>
          </a:ln>
        </p:spPr>
      </p:sp>
      <p:sp>
        <p:nvSpPr>
          <p:cNvPr id="29" name="Text 26"/>
          <p:cNvSpPr/>
          <p:nvPr/>
        </p:nvSpPr>
        <p:spPr>
          <a:xfrm>
            <a:off x="768096" y="5413248"/>
            <a:ext cx="52578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Step 5 — Return to the latest market data</a:t>
            </a:r>
            <a:endParaRPr lang="en-US" sz="1050" dirty="0"/>
          </a:p>
        </p:txBody>
      </p:sp>
      <p:sp>
        <p:nvSpPr>
          <p:cNvPr id="30" name="Text 27"/>
          <p:cNvSpPr/>
          <p:nvPr/>
        </p:nvSpPr>
        <p:spPr>
          <a:xfrm>
            <a:off x="768096" y="5705856"/>
            <a:ext cx="5230368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10000"/>
          </a:bodyPr>
          <a:lstStyle/>
          <a:p>
            <a:pPr marL="0" indent="0">
              <a:buNone/>
            </a:pPr>
            <a:r>
              <a:rPr lang="en-US" sz="860" dirty="0">
                <a:solidFill>
                  <a:srgbClr val="142033"/>
                </a:solidFill>
              </a:rPr>
              <a:t>Click TODAY to instantly return all synchronized charts to the latest available market data.</a:t>
            </a:r>
            <a:endParaRPr lang="en-US" sz="860" dirty="0"/>
          </a:p>
        </p:txBody>
      </p:sp>
      <p:sp>
        <p:nvSpPr>
          <p:cNvPr id="31" name="Shape 28"/>
          <p:cNvSpPr/>
          <p:nvPr/>
        </p:nvSpPr>
        <p:spPr>
          <a:xfrm>
            <a:off x="6565392" y="1572768"/>
            <a:ext cx="4800600" cy="3337560"/>
          </a:xfrm>
          <a:prstGeom prst="roundRect">
            <a:avLst>
              <a:gd name="adj" fmla="val 4932"/>
            </a:avLst>
          </a:prstGeom>
          <a:solidFill>
            <a:srgbClr val="EEF4FB"/>
          </a:solidFill>
          <a:ln w="15240">
            <a:solidFill>
              <a:srgbClr val="D6DEE8"/>
            </a:solidFill>
            <a:prstDash val="solid"/>
          </a:ln>
        </p:spPr>
      </p:sp>
      <p:sp>
        <p:nvSpPr>
          <p:cNvPr id="32" name="Text 29"/>
          <p:cNvSpPr/>
          <p:nvPr/>
        </p:nvSpPr>
        <p:spPr>
          <a:xfrm>
            <a:off x="6748272" y="3131820"/>
            <a:ext cx="4434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6F7E91"/>
                </a:solidFill>
              </a:rPr>
              <a:t>GIF / IMAGE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b="1" dirty="0">
                <a:solidFill>
                  <a:srgbClr val="6F7E91"/>
                </a:solidFill>
              </a:rPr>
              <a:t>Quick Start workflow</a:t>
            </a:r>
            <a:endParaRPr lang="en-US" sz="1100" dirty="0"/>
          </a:p>
        </p:txBody>
      </p:sp>
      <p:sp>
        <p:nvSpPr>
          <p:cNvPr id="33" name="Shape 30"/>
          <p:cNvSpPr/>
          <p:nvPr/>
        </p:nvSpPr>
        <p:spPr>
          <a:xfrm>
            <a:off x="6565392" y="5166360"/>
            <a:ext cx="4800600" cy="868680"/>
          </a:xfrm>
          <a:prstGeom prst="roundRect">
            <a:avLst>
              <a:gd name="adj" fmla="val 12632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34" name="Shape 31"/>
          <p:cNvSpPr/>
          <p:nvPr/>
        </p:nvSpPr>
        <p:spPr>
          <a:xfrm>
            <a:off x="6565392" y="5276088"/>
            <a:ext cx="54864" cy="649224"/>
          </a:xfrm>
          <a:prstGeom prst="rect">
            <a:avLst/>
          </a:prstGeom>
          <a:solidFill>
            <a:srgbClr val="F97316"/>
          </a:solidFill>
          <a:ln w="12700">
            <a:solidFill>
              <a:srgbClr val="F97316"/>
            </a:solidFill>
            <a:prstDash val="solid"/>
          </a:ln>
        </p:spPr>
      </p:sp>
      <p:sp>
        <p:nvSpPr>
          <p:cNvPr id="35" name="Text 32"/>
          <p:cNvSpPr/>
          <p:nvPr/>
        </p:nvSpPr>
        <p:spPr>
          <a:xfrm>
            <a:off x="6766560" y="5330952"/>
            <a:ext cx="4480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Notes</a:t>
            </a:r>
            <a:endParaRPr lang="en-US" sz="1050" dirty="0"/>
          </a:p>
        </p:txBody>
      </p:sp>
      <p:sp>
        <p:nvSpPr>
          <p:cNvPr id="36" name="Text 33"/>
          <p:cNvSpPr/>
          <p:nvPr/>
        </p:nvSpPr>
        <p:spPr>
          <a:xfrm>
            <a:off x="6766560" y="5623560"/>
            <a:ext cx="4453128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840" dirty="0">
                <a:solidFill>
                  <a:srgbClr val="142033"/>
                </a:solidFill>
              </a:rPr>
              <a:t>GO moves to 00:00 (midnight) of the selected date. If the market is closed, TODAY returns to the last available market data provided by your broker.</a:t>
            </a:r>
            <a:endParaRPr lang="en-US" sz="840" dirty="0"/>
          </a:p>
        </p:txBody>
      </p:sp>
      <p:pic>
        <p:nvPicPr>
          <p:cNvPr id="38" name="Picture 36" descr="MTF_Time_Navigator_QuickStart_Workflow.gif">
            <a:extLst>
              <a:ext uri="{FF2B5EF4-FFF2-40B4-BE49-F238E27FC236}">
                <a16:creationId xmlns:a16="http://schemas.microsoft.com/office/drawing/2014/main" id="{663D14E4-6A70-DC69-51AC-DC10F4F963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7827" y="1585209"/>
            <a:ext cx="4800600" cy="33375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93776"/>
          </a:xfrm>
          <a:prstGeom prst="rect">
            <a:avLst/>
          </a:prstGeom>
          <a:solidFill>
            <a:srgbClr val="0E1A2B"/>
          </a:solidFill>
          <a:ln w="12700">
            <a:solidFill>
              <a:srgbClr val="0E1A2B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37160"/>
            <a:ext cx="6217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4. Feature 1 – Mark Synchronization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8823960" y="146304"/>
            <a:ext cx="20574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680" dirty="0">
                <a:solidFill>
                  <a:srgbClr val="BAC7D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MTF Time Navigator Standard</a:t>
            </a:r>
            <a:endParaRPr lang="en-US" sz="680" dirty="0"/>
          </a:p>
        </p:txBody>
      </p:sp>
      <p:pic>
        <p:nvPicPr>
          <p:cNvPr id="5" name="Image 0" descr="/mnt/data/logo_cro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4512" y="36576"/>
            <a:ext cx="841248" cy="38404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722608" y="6592824"/>
            <a:ext cx="320040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550" dirty="0">
                <a:solidFill>
                  <a:srgbClr val="8A97A8"/>
                </a:solidFill>
              </a:rPr>
              <a:t>Page 4</a:t>
            </a:r>
            <a:endParaRPr lang="en-US" sz="550" dirty="0"/>
          </a:p>
        </p:txBody>
      </p:sp>
      <p:sp>
        <p:nvSpPr>
          <p:cNvPr id="7" name="Text 4"/>
          <p:cNvSpPr/>
          <p:nvPr/>
        </p:nvSpPr>
        <p:spPr>
          <a:xfrm>
            <a:off x="502920" y="6592824"/>
            <a:ext cx="347472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550" dirty="0">
                <a:solidFill>
                  <a:srgbClr val="8A97A8"/>
                </a:solidFill>
              </a:rPr>
              <a:t>MTF Time Navigator User Manual  |  English Edition</a:t>
            </a:r>
            <a:endParaRPr lang="en-US" sz="550" dirty="0"/>
          </a:p>
        </p:txBody>
      </p:sp>
      <p:sp>
        <p:nvSpPr>
          <p:cNvPr id="8" name="Text 5"/>
          <p:cNvSpPr/>
          <p:nvPr/>
        </p:nvSpPr>
        <p:spPr>
          <a:xfrm>
            <a:off x="502920" y="1123048"/>
            <a:ext cx="6309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300" b="1" dirty="0">
                <a:solidFill>
                  <a:srgbClr val="0E1A2B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MARK ONCE. SYNC EVERY TIMEFRAME.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512064" y="1488808"/>
            <a:ext cx="73152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75FF"/>
                </a:solidFill>
              </a:rPr>
              <a:t>Mark once, then instantly review the same point across every timeframe.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566928" y="2037448"/>
            <a:ext cx="5715000" cy="1508760"/>
          </a:xfrm>
          <a:prstGeom prst="roundRect">
            <a:avLst>
              <a:gd name="adj" fmla="val 7273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566928" y="2147176"/>
            <a:ext cx="54864" cy="1289304"/>
          </a:xfrm>
          <a:prstGeom prst="rect">
            <a:avLst/>
          </a:prstGeom>
          <a:solidFill>
            <a:srgbClr val="16A8F8"/>
          </a:solidFill>
          <a:ln w="12700">
            <a:solidFill>
              <a:srgbClr val="16A8F8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768096" y="2202040"/>
            <a:ext cx="5394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How to use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768096" y="2494648"/>
            <a:ext cx="5367528" cy="9418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142033"/>
                </a:solidFill>
              </a:rPr>
              <a:t>1. Click MARK.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142033"/>
                </a:solidFill>
              </a:rPr>
              <a:t>2. Select the Vertical Line tool.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142033"/>
                </a:solidFill>
              </a:rPr>
              <a:t>3. Place the vertical line where you want to synchronize your charts.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566928" y="3793096"/>
            <a:ext cx="5715000" cy="1143000"/>
          </a:xfrm>
          <a:prstGeom prst="roundRect">
            <a:avLst>
              <a:gd name="adj" fmla="val 9600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566928" y="3902824"/>
            <a:ext cx="54864" cy="923544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768096" y="3957688"/>
            <a:ext cx="5394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Tip</a:t>
            </a:r>
            <a:endParaRPr lang="en-US" sz="1050" dirty="0"/>
          </a:p>
        </p:txBody>
      </p:sp>
      <p:sp>
        <p:nvSpPr>
          <p:cNvPr id="17" name="Text 14"/>
          <p:cNvSpPr/>
          <p:nvPr/>
        </p:nvSpPr>
        <p:spPr>
          <a:xfrm>
            <a:off x="768096" y="4250296"/>
            <a:ext cx="5367528" cy="5760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980" dirty="0">
                <a:solidFill>
                  <a:srgbClr val="142033"/>
                </a:solidFill>
              </a:rPr>
              <a:t>You can drag the synchronized vertical line at any time. All synchronized charts will follow automatically.</a:t>
            </a:r>
            <a:endParaRPr lang="en-US" sz="980" dirty="0"/>
          </a:p>
        </p:txBody>
      </p:sp>
      <p:sp>
        <p:nvSpPr>
          <p:cNvPr id="18" name="Shape 15"/>
          <p:cNvSpPr/>
          <p:nvPr/>
        </p:nvSpPr>
        <p:spPr>
          <a:xfrm>
            <a:off x="6629400" y="2037448"/>
            <a:ext cx="4892040" cy="2971800"/>
          </a:xfrm>
          <a:prstGeom prst="roundRect">
            <a:avLst>
              <a:gd name="adj" fmla="val 5538"/>
            </a:avLst>
          </a:prstGeom>
          <a:solidFill>
            <a:srgbClr val="EEF4FB"/>
          </a:solidFill>
          <a:ln w="15240">
            <a:solidFill>
              <a:srgbClr val="D6DEE8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6812280" y="3040380"/>
            <a:ext cx="45262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6F7E91"/>
                </a:solidFill>
              </a:rPr>
              <a:t>GIF: Feature 1 / Mark Synchronization</a:t>
            </a:r>
            <a:endParaRPr lang="en-US" sz="1100" dirty="0"/>
          </a:p>
        </p:txBody>
      </p:sp>
      <p:sp>
        <p:nvSpPr>
          <p:cNvPr id="20" name="Shape 17"/>
          <p:cNvSpPr/>
          <p:nvPr/>
        </p:nvSpPr>
        <p:spPr>
          <a:xfrm>
            <a:off x="8458200" y="4828032"/>
            <a:ext cx="1280160" cy="256032"/>
          </a:xfrm>
          <a:prstGeom prst="roundRect">
            <a:avLst>
              <a:gd name="adj" fmla="val 28571"/>
            </a:avLst>
          </a:prstGeom>
          <a:solidFill>
            <a:srgbClr val="13233A"/>
          </a:solidFill>
          <a:ln w="12700">
            <a:solidFill>
              <a:srgbClr val="13233A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8531352" y="4887468"/>
            <a:ext cx="1133856" cy="1005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80" b="1" dirty="0">
                <a:solidFill>
                  <a:srgbClr val="FFFFFF"/>
                </a:solidFill>
              </a:rPr>
              <a:t>GIF AREA</a:t>
            </a:r>
            <a:endParaRPr lang="en-US" sz="680" dirty="0"/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62BC0A56-B2A3-EF15-9EBD-E027556418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8232" y="2011240"/>
            <a:ext cx="5614416" cy="34460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93776"/>
          </a:xfrm>
          <a:prstGeom prst="rect">
            <a:avLst/>
          </a:prstGeom>
          <a:solidFill>
            <a:srgbClr val="0E1A2B"/>
          </a:solidFill>
          <a:ln w="12700">
            <a:solidFill>
              <a:srgbClr val="0E1A2B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37160"/>
            <a:ext cx="6217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5. Feature 2 – Auto Highlight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8823960" y="146304"/>
            <a:ext cx="20574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680" dirty="0">
                <a:solidFill>
                  <a:srgbClr val="BAC7D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MTF Time Navigator Standard</a:t>
            </a:r>
            <a:endParaRPr lang="en-US" sz="680" dirty="0"/>
          </a:p>
        </p:txBody>
      </p:sp>
      <p:pic>
        <p:nvPicPr>
          <p:cNvPr id="5" name="Image 0" descr="/mnt/data/logo_cro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4512" y="36576"/>
            <a:ext cx="841248" cy="38404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722608" y="6592824"/>
            <a:ext cx="320040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550" dirty="0">
                <a:solidFill>
                  <a:srgbClr val="8A97A8"/>
                </a:solidFill>
              </a:rPr>
              <a:t>Page 5</a:t>
            </a:r>
            <a:endParaRPr lang="en-US" sz="550" dirty="0"/>
          </a:p>
        </p:txBody>
      </p:sp>
      <p:sp>
        <p:nvSpPr>
          <p:cNvPr id="7" name="Text 4"/>
          <p:cNvSpPr/>
          <p:nvPr/>
        </p:nvSpPr>
        <p:spPr>
          <a:xfrm>
            <a:off x="502920" y="6592824"/>
            <a:ext cx="347472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550" dirty="0">
                <a:solidFill>
                  <a:srgbClr val="8A97A8"/>
                </a:solidFill>
              </a:rPr>
              <a:t>MTF Time Navigator User Manual  |  English Edition</a:t>
            </a:r>
            <a:endParaRPr lang="en-US" sz="550" dirty="0"/>
          </a:p>
        </p:txBody>
      </p:sp>
      <p:sp>
        <p:nvSpPr>
          <p:cNvPr id="8" name="Text 5"/>
          <p:cNvSpPr/>
          <p:nvPr/>
        </p:nvSpPr>
        <p:spPr>
          <a:xfrm>
            <a:off x="502920" y="1123048"/>
            <a:ext cx="6309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300" b="1" dirty="0">
                <a:solidFill>
                  <a:srgbClr val="0E1A2B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NO NEED TO SEARCH.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512064" y="1488808"/>
            <a:ext cx="73152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75FF"/>
                </a:solidFill>
              </a:rPr>
              <a:t>After the charts move, the selected synchronized vertical line is highlighted for 3 seconds, so you don't have to search for it.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566928" y="2037448"/>
            <a:ext cx="5715000" cy="1508760"/>
          </a:xfrm>
          <a:prstGeom prst="roundRect">
            <a:avLst>
              <a:gd name="adj" fmla="val 7273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566928" y="2147176"/>
            <a:ext cx="54864" cy="1289304"/>
          </a:xfrm>
          <a:prstGeom prst="rect">
            <a:avLst/>
          </a:prstGeom>
          <a:solidFill>
            <a:srgbClr val="1A75FF"/>
          </a:solidFill>
          <a:ln w="12700">
            <a:solidFill>
              <a:srgbClr val="1A75FF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768096" y="2202040"/>
            <a:ext cx="5394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How to use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768096" y="2494648"/>
            <a:ext cx="5367528" cy="9418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142033"/>
                </a:solidFill>
              </a:rPr>
              <a:t>No extra action is required. The highlight appears automatically after chart movement.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566928" y="3793096"/>
            <a:ext cx="5715000" cy="1143000"/>
          </a:xfrm>
          <a:prstGeom prst="roundRect">
            <a:avLst>
              <a:gd name="adj" fmla="val 9600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566928" y="3902824"/>
            <a:ext cx="54864" cy="923544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768096" y="3957688"/>
            <a:ext cx="5394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Design purpose</a:t>
            </a:r>
            <a:endParaRPr lang="en-US" sz="1050" dirty="0"/>
          </a:p>
        </p:txBody>
      </p:sp>
      <p:sp>
        <p:nvSpPr>
          <p:cNvPr id="17" name="Text 14"/>
          <p:cNvSpPr/>
          <p:nvPr/>
        </p:nvSpPr>
        <p:spPr>
          <a:xfrm>
            <a:off x="768096" y="4250296"/>
            <a:ext cx="5367528" cy="5760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980" dirty="0">
                <a:solidFill>
                  <a:srgbClr val="142033"/>
                </a:solidFill>
              </a:rPr>
              <a:t>This feature reduces the time spent searching for the correct vertical line after moving across multiple charts.</a:t>
            </a:r>
            <a:endParaRPr lang="en-US" sz="980" dirty="0"/>
          </a:p>
        </p:txBody>
      </p:sp>
      <p:sp>
        <p:nvSpPr>
          <p:cNvPr id="18" name="Shape 15"/>
          <p:cNvSpPr/>
          <p:nvPr/>
        </p:nvSpPr>
        <p:spPr>
          <a:xfrm>
            <a:off x="6629400" y="2072360"/>
            <a:ext cx="4892040" cy="2971800"/>
          </a:xfrm>
          <a:prstGeom prst="roundRect">
            <a:avLst>
              <a:gd name="adj" fmla="val 5538"/>
            </a:avLst>
          </a:prstGeom>
          <a:solidFill>
            <a:srgbClr val="EEF4FB"/>
          </a:solidFill>
          <a:ln w="15240">
            <a:solidFill>
              <a:srgbClr val="D6DEE8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6812280" y="3040380"/>
            <a:ext cx="45262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6F7E91"/>
                </a:solidFill>
              </a:rPr>
              <a:t>GIF: Feature 2 / Auto Highlight for 3 seconds</a:t>
            </a:r>
            <a:endParaRPr lang="en-US" sz="1100" dirty="0"/>
          </a:p>
        </p:txBody>
      </p:sp>
      <p:sp>
        <p:nvSpPr>
          <p:cNvPr id="20" name="Shape 17"/>
          <p:cNvSpPr/>
          <p:nvPr/>
        </p:nvSpPr>
        <p:spPr>
          <a:xfrm>
            <a:off x="8458200" y="4828032"/>
            <a:ext cx="1280160" cy="256032"/>
          </a:xfrm>
          <a:prstGeom prst="roundRect">
            <a:avLst>
              <a:gd name="adj" fmla="val 28571"/>
            </a:avLst>
          </a:prstGeom>
          <a:solidFill>
            <a:srgbClr val="13233A"/>
          </a:solidFill>
          <a:ln w="12700">
            <a:solidFill>
              <a:srgbClr val="13233A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8531352" y="4887468"/>
            <a:ext cx="1133856" cy="1005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80" b="1" dirty="0">
                <a:solidFill>
                  <a:srgbClr val="FFFFFF"/>
                </a:solidFill>
              </a:rPr>
              <a:t>GIF AREA</a:t>
            </a:r>
            <a:endParaRPr lang="en-US" sz="680" dirty="0"/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BD96B567-32C6-7083-10A8-9A5B12CAB7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8232" y="2035612"/>
            <a:ext cx="5614416" cy="341917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93776"/>
          </a:xfrm>
          <a:prstGeom prst="rect">
            <a:avLst/>
          </a:prstGeom>
          <a:solidFill>
            <a:srgbClr val="0E1A2B"/>
          </a:solidFill>
          <a:ln w="12700">
            <a:solidFill>
              <a:srgbClr val="0E1A2B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37160"/>
            <a:ext cx="6217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6. Feature 3 – Jump to Any Date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8823960" y="146304"/>
            <a:ext cx="20574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680" dirty="0">
                <a:solidFill>
                  <a:srgbClr val="BAC7D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MTF Time Navigator Standard</a:t>
            </a:r>
            <a:endParaRPr lang="en-US" sz="680" dirty="0"/>
          </a:p>
        </p:txBody>
      </p:sp>
      <p:pic>
        <p:nvPicPr>
          <p:cNvPr id="5" name="Image 0" descr="/mnt/data/logo_cro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4512" y="36576"/>
            <a:ext cx="841248" cy="38404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722608" y="6592824"/>
            <a:ext cx="320040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550" dirty="0">
                <a:solidFill>
                  <a:srgbClr val="8A97A8"/>
                </a:solidFill>
              </a:rPr>
              <a:t>Page 6</a:t>
            </a:r>
            <a:endParaRPr lang="en-US" sz="550" dirty="0"/>
          </a:p>
        </p:txBody>
      </p:sp>
      <p:sp>
        <p:nvSpPr>
          <p:cNvPr id="7" name="Text 4"/>
          <p:cNvSpPr/>
          <p:nvPr/>
        </p:nvSpPr>
        <p:spPr>
          <a:xfrm>
            <a:off x="502920" y="6592824"/>
            <a:ext cx="347472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550" dirty="0">
                <a:solidFill>
                  <a:srgbClr val="8A97A8"/>
                </a:solidFill>
              </a:rPr>
              <a:t>MTF Time Navigator User Manual  |  English Edition</a:t>
            </a:r>
            <a:endParaRPr lang="en-US" sz="550" dirty="0"/>
          </a:p>
        </p:txBody>
      </p:sp>
      <p:sp>
        <p:nvSpPr>
          <p:cNvPr id="8" name="Text 5"/>
          <p:cNvSpPr/>
          <p:nvPr/>
        </p:nvSpPr>
        <p:spPr>
          <a:xfrm>
            <a:off x="502920" y="1123048"/>
            <a:ext cx="6309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300" b="1" dirty="0">
                <a:solidFill>
                  <a:srgbClr val="0E1A2B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JUMP THROUGH TIME.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512064" y="1488808"/>
            <a:ext cx="73152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75FF"/>
                </a:solidFill>
              </a:rPr>
              <a:t>Jump to any trading day instantly without scrolling through your charts.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566928" y="2037448"/>
            <a:ext cx="5715000" cy="1508760"/>
          </a:xfrm>
          <a:prstGeom prst="roundRect">
            <a:avLst>
              <a:gd name="adj" fmla="val 7273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566928" y="2147176"/>
            <a:ext cx="54864" cy="1289304"/>
          </a:xfrm>
          <a:prstGeom prst="rect">
            <a:avLst/>
          </a:prstGeom>
          <a:solidFill>
            <a:srgbClr val="16A8F8"/>
          </a:solidFill>
          <a:ln w="12700">
            <a:solidFill>
              <a:srgbClr val="16A8F8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768096" y="2202040"/>
            <a:ext cx="5394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How to use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768096" y="2494648"/>
            <a:ext cx="5367528" cy="9418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142033"/>
                </a:solidFill>
              </a:rPr>
              <a:t>1. Enter the date you want to review.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142033"/>
                </a:solidFill>
              </a:rPr>
              <a:t>2. Click GO.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142033"/>
                </a:solidFill>
              </a:rPr>
              <a:t>3. All synchronized charts move to the selected date.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566928" y="3793096"/>
            <a:ext cx="5715000" cy="1143000"/>
          </a:xfrm>
          <a:prstGeom prst="roundRect">
            <a:avLst>
              <a:gd name="adj" fmla="val 9600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566928" y="3902824"/>
            <a:ext cx="54864" cy="923544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768096" y="3957688"/>
            <a:ext cx="5394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Note</a:t>
            </a:r>
            <a:endParaRPr lang="en-US" sz="1050" dirty="0"/>
          </a:p>
        </p:txBody>
      </p:sp>
      <p:sp>
        <p:nvSpPr>
          <p:cNvPr id="17" name="Text 14"/>
          <p:cNvSpPr/>
          <p:nvPr/>
        </p:nvSpPr>
        <p:spPr>
          <a:xfrm>
            <a:off x="768096" y="4250296"/>
            <a:ext cx="5367528" cy="5760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lnSpcReduction="10000"/>
          </a:bodyPr>
          <a:lstStyle/>
          <a:p>
            <a:r>
              <a:rPr lang="en-US" sz="980" dirty="0">
                <a:solidFill>
                  <a:srgbClr val="142033"/>
                </a:solidFill>
              </a:rPr>
              <a:t>Instead of entering a full date and time manually in </a:t>
            </a:r>
            <a:r>
              <a:rPr lang="en-US" sz="980" dirty="0" err="1">
                <a:solidFill>
                  <a:srgbClr val="142033"/>
                </a:solidFill>
              </a:rPr>
              <a:t>MetaTrader</a:t>
            </a:r>
            <a:r>
              <a:rPr lang="en-US" sz="980" dirty="0">
                <a:solidFill>
                  <a:srgbClr val="142033"/>
                </a:solidFill>
              </a:rPr>
              <a:t> 5, MTF Time Navigator lets you enter only the date and jump directly to 00:00 of that day.</a:t>
            </a:r>
          </a:p>
          <a:p>
            <a:endParaRPr lang="en-US" sz="980" dirty="0">
              <a:solidFill>
                <a:srgbClr val="142033"/>
              </a:solidFill>
            </a:endParaRPr>
          </a:p>
          <a:p>
            <a:r>
              <a:rPr lang="en-US" sz="980" dirty="0">
                <a:solidFill>
                  <a:srgbClr val="142033"/>
                </a:solidFill>
              </a:rPr>
              <a:t>GO uses your broker’s MT5 chart/server time, not your PC local time or UTC.</a:t>
            </a:r>
            <a:endParaRPr lang="en-US" sz="980" dirty="0"/>
          </a:p>
        </p:txBody>
      </p:sp>
      <p:sp>
        <p:nvSpPr>
          <p:cNvPr id="18" name="Shape 15"/>
          <p:cNvSpPr/>
          <p:nvPr/>
        </p:nvSpPr>
        <p:spPr>
          <a:xfrm>
            <a:off x="6629400" y="2094365"/>
            <a:ext cx="4892040" cy="2971800"/>
          </a:xfrm>
          <a:prstGeom prst="roundRect">
            <a:avLst>
              <a:gd name="adj" fmla="val 5538"/>
            </a:avLst>
          </a:prstGeom>
          <a:solidFill>
            <a:srgbClr val="EEF4FB"/>
          </a:solidFill>
          <a:ln w="15240">
            <a:solidFill>
              <a:srgbClr val="D6DEE8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6812280" y="3040380"/>
            <a:ext cx="45262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6F7E91"/>
                </a:solidFill>
              </a:rPr>
              <a:t>GIF: Feature 3 / GO date jump</a:t>
            </a:r>
            <a:endParaRPr lang="en-US" sz="1100" dirty="0"/>
          </a:p>
        </p:txBody>
      </p:sp>
      <p:sp>
        <p:nvSpPr>
          <p:cNvPr id="20" name="Shape 17"/>
          <p:cNvSpPr/>
          <p:nvPr/>
        </p:nvSpPr>
        <p:spPr>
          <a:xfrm>
            <a:off x="8458200" y="4828032"/>
            <a:ext cx="1280160" cy="256032"/>
          </a:xfrm>
          <a:prstGeom prst="roundRect">
            <a:avLst>
              <a:gd name="adj" fmla="val 28571"/>
            </a:avLst>
          </a:prstGeom>
          <a:solidFill>
            <a:srgbClr val="13233A"/>
          </a:solidFill>
          <a:ln w="12700">
            <a:solidFill>
              <a:srgbClr val="13233A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8531352" y="4887468"/>
            <a:ext cx="1133856" cy="1005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80" b="1" dirty="0">
                <a:solidFill>
                  <a:srgbClr val="FFFFFF"/>
                </a:solidFill>
              </a:rPr>
              <a:t>GIF AREA</a:t>
            </a:r>
            <a:endParaRPr lang="en-US" sz="680" dirty="0"/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13A3A2FE-BECE-5734-9F59-1CEC39635A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8232" y="2043957"/>
            <a:ext cx="5614416" cy="341334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93776"/>
          </a:xfrm>
          <a:prstGeom prst="rect">
            <a:avLst/>
          </a:prstGeom>
          <a:solidFill>
            <a:srgbClr val="0E1A2B"/>
          </a:solidFill>
          <a:ln w="12700">
            <a:solidFill>
              <a:srgbClr val="0E1A2B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37160"/>
            <a:ext cx="6217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7. Feature 4 – Return to Today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8823960" y="146304"/>
            <a:ext cx="20574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680" dirty="0">
                <a:solidFill>
                  <a:srgbClr val="BAC7D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MTF Time Navigator Standard</a:t>
            </a:r>
            <a:endParaRPr lang="en-US" sz="680" dirty="0"/>
          </a:p>
        </p:txBody>
      </p:sp>
      <p:pic>
        <p:nvPicPr>
          <p:cNvPr id="5" name="Image 0" descr="/mnt/data/logo_cro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4512" y="36576"/>
            <a:ext cx="841248" cy="38404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722608" y="6592824"/>
            <a:ext cx="320040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550" dirty="0">
                <a:solidFill>
                  <a:srgbClr val="8A97A8"/>
                </a:solidFill>
              </a:rPr>
              <a:t>Page 7</a:t>
            </a:r>
            <a:endParaRPr lang="en-US" sz="550" dirty="0"/>
          </a:p>
        </p:txBody>
      </p:sp>
      <p:sp>
        <p:nvSpPr>
          <p:cNvPr id="7" name="Text 4"/>
          <p:cNvSpPr/>
          <p:nvPr/>
        </p:nvSpPr>
        <p:spPr>
          <a:xfrm>
            <a:off x="502920" y="6592824"/>
            <a:ext cx="347472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550" dirty="0">
                <a:solidFill>
                  <a:srgbClr val="8A97A8"/>
                </a:solidFill>
              </a:rPr>
              <a:t>MTF Time Navigator User Manual  |  English Edition</a:t>
            </a:r>
            <a:endParaRPr lang="en-US" sz="550" dirty="0"/>
          </a:p>
        </p:txBody>
      </p:sp>
      <p:sp>
        <p:nvSpPr>
          <p:cNvPr id="8" name="Text 5"/>
          <p:cNvSpPr/>
          <p:nvPr/>
        </p:nvSpPr>
        <p:spPr>
          <a:xfrm>
            <a:off x="502920" y="1123048"/>
            <a:ext cx="6309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300" b="1" dirty="0">
                <a:solidFill>
                  <a:srgbClr val="0E1A2B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BACK TO NOW.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512064" y="1488808"/>
            <a:ext cx="73152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75FF"/>
                </a:solidFill>
              </a:rPr>
              <a:t>Return to the latest available candle instantly with a single click.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566928" y="2037448"/>
            <a:ext cx="5715000" cy="1508760"/>
          </a:xfrm>
          <a:prstGeom prst="roundRect">
            <a:avLst>
              <a:gd name="adj" fmla="val 7273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566928" y="2147176"/>
            <a:ext cx="54864" cy="1289304"/>
          </a:xfrm>
          <a:prstGeom prst="rect">
            <a:avLst/>
          </a:prstGeom>
          <a:solidFill>
            <a:srgbClr val="1A75FF"/>
          </a:solidFill>
          <a:ln w="12700">
            <a:solidFill>
              <a:srgbClr val="1A75FF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768096" y="2202040"/>
            <a:ext cx="5394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How to use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768096" y="2494648"/>
            <a:ext cx="5367528" cy="9418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142033"/>
                </a:solidFill>
              </a:rPr>
              <a:t>1. Click TODAY.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142033"/>
                </a:solidFill>
              </a:rPr>
              <a:t>2. All synchronized charts return to the latest available candle.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142033"/>
                </a:solidFill>
              </a:rPr>
              <a:t>3. You are ready to review the latest market.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566928" y="3793096"/>
            <a:ext cx="5715000" cy="1143000"/>
          </a:xfrm>
          <a:prstGeom prst="roundRect">
            <a:avLst>
              <a:gd name="adj" fmla="val 9600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566928" y="3902824"/>
            <a:ext cx="54864" cy="923544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768096" y="3957688"/>
            <a:ext cx="5394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Note</a:t>
            </a:r>
            <a:endParaRPr lang="en-US" sz="1050" dirty="0"/>
          </a:p>
        </p:txBody>
      </p:sp>
      <p:sp>
        <p:nvSpPr>
          <p:cNvPr id="17" name="Text 14"/>
          <p:cNvSpPr/>
          <p:nvPr/>
        </p:nvSpPr>
        <p:spPr>
          <a:xfrm>
            <a:off x="768096" y="4250296"/>
            <a:ext cx="5367528" cy="5760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980" dirty="0">
                <a:solidFill>
                  <a:srgbClr val="142033"/>
                </a:solidFill>
              </a:rPr>
              <a:t>If the market is closed, TODAY returns to the last available candle provided by your broker.</a:t>
            </a:r>
            <a:endParaRPr lang="en-US" sz="980" dirty="0"/>
          </a:p>
        </p:txBody>
      </p:sp>
      <p:sp>
        <p:nvSpPr>
          <p:cNvPr id="18" name="Shape 15"/>
          <p:cNvSpPr/>
          <p:nvPr/>
        </p:nvSpPr>
        <p:spPr>
          <a:xfrm>
            <a:off x="6629400" y="2147176"/>
            <a:ext cx="4892040" cy="2971800"/>
          </a:xfrm>
          <a:prstGeom prst="roundRect">
            <a:avLst>
              <a:gd name="adj" fmla="val 5538"/>
            </a:avLst>
          </a:prstGeom>
          <a:solidFill>
            <a:srgbClr val="EEF4FB"/>
          </a:solidFill>
          <a:ln w="15240">
            <a:solidFill>
              <a:srgbClr val="D6DEE8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6812280" y="3040380"/>
            <a:ext cx="45262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6F7E91"/>
                </a:solidFill>
              </a:rPr>
              <a:t>GIF: Feature 4 / TODAY</a:t>
            </a:r>
            <a:endParaRPr lang="en-US" sz="1100" dirty="0"/>
          </a:p>
        </p:txBody>
      </p:sp>
      <p:sp>
        <p:nvSpPr>
          <p:cNvPr id="20" name="Shape 17"/>
          <p:cNvSpPr/>
          <p:nvPr/>
        </p:nvSpPr>
        <p:spPr>
          <a:xfrm>
            <a:off x="8458200" y="4828032"/>
            <a:ext cx="1280160" cy="256032"/>
          </a:xfrm>
          <a:prstGeom prst="roundRect">
            <a:avLst>
              <a:gd name="adj" fmla="val 28571"/>
            </a:avLst>
          </a:prstGeom>
          <a:solidFill>
            <a:srgbClr val="13233A"/>
          </a:solidFill>
          <a:ln w="12700">
            <a:solidFill>
              <a:srgbClr val="13233A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8531352" y="4887468"/>
            <a:ext cx="1133856" cy="1005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80" b="1" dirty="0">
                <a:solidFill>
                  <a:srgbClr val="FFFFFF"/>
                </a:solidFill>
              </a:rPr>
              <a:t>GIF AREA</a:t>
            </a:r>
            <a:endParaRPr lang="en-US" sz="680" dirty="0"/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001180E8-018A-9B60-B123-3FB07DE4F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8233" y="2037448"/>
            <a:ext cx="5614416" cy="34198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93776"/>
          </a:xfrm>
          <a:prstGeom prst="rect">
            <a:avLst/>
          </a:prstGeom>
          <a:solidFill>
            <a:srgbClr val="0E1A2B"/>
          </a:solidFill>
          <a:ln w="12700">
            <a:solidFill>
              <a:srgbClr val="0E1A2B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37160"/>
            <a:ext cx="6217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8. Feature 5 – Clear All Marks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8823960" y="146304"/>
            <a:ext cx="20574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680" dirty="0">
                <a:solidFill>
                  <a:srgbClr val="BAC7D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MTF Time Navigator Standard</a:t>
            </a:r>
            <a:endParaRPr lang="en-US" sz="680" dirty="0"/>
          </a:p>
        </p:txBody>
      </p:sp>
      <p:pic>
        <p:nvPicPr>
          <p:cNvPr id="5" name="Image 0" descr="/mnt/data/logo_cro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4512" y="36576"/>
            <a:ext cx="841248" cy="38404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722608" y="6592824"/>
            <a:ext cx="320040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550" dirty="0">
                <a:solidFill>
                  <a:srgbClr val="8A97A8"/>
                </a:solidFill>
              </a:rPr>
              <a:t>Page 8</a:t>
            </a:r>
            <a:endParaRPr lang="en-US" sz="550" dirty="0"/>
          </a:p>
        </p:txBody>
      </p:sp>
      <p:sp>
        <p:nvSpPr>
          <p:cNvPr id="7" name="Text 4"/>
          <p:cNvSpPr/>
          <p:nvPr/>
        </p:nvSpPr>
        <p:spPr>
          <a:xfrm>
            <a:off x="502920" y="6592824"/>
            <a:ext cx="347472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550" dirty="0">
                <a:solidFill>
                  <a:srgbClr val="8A97A8"/>
                </a:solidFill>
              </a:rPr>
              <a:t>MTF Time Navigator User Manual  |  English Edition</a:t>
            </a:r>
            <a:endParaRPr lang="en-US" sz="550" dirty="0"/>
          </a:p>
        </p:txBody>
      </p:sp>
      <p:sp>
        <p:nvSpPr>
          <p:cNvPr id="8" name="Text 5"/>
          <p:cNvSpPr/>
          <p:nvPr/>
        </p:nvSpPr>
        <p:spPr>
          <a:xfrm>
            <a:off x="502920" y="1123048"/>
            <a:ext cx="6309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300" b="1" dirty="0">
                <a:solidFill>
                  <a:srgbClr val="0E1A2B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CLEAR ALL MARKS.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512064" y="1488808"/>
            <a:ext cx="73152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75FF"/>
                </a:solidFill>
              </a:rPr>
              <a:t>Clear all synchronized vertical lines and return to a clean chart view.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566928" y="2037448"/>
            <a:ext cx="5715000" cy="1508760"/>
          </a:xfrm>
          <a:prstGeom prst="roundRect">
            <a:avLst>
              <a:gd name="adj" fmla="val 7273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566928" y="2147176"/>
            <a:ext cx="54864" cy="1289304"/>
          </a:xfrm>
          <a:prstGeom prst="rect">
            <a:avLst/>
          </a:prstGeom>
          <a:solidFill>
            <a:srgbClr val="16A8F8"/>
          </a:solidFill>
          <a:ln w="12700">
            <a:solidFill>
              <a:srgbClr val="16A8F8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768096" y="2202040"/>
            <a:ext cx="5394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How to use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768096" y="2494648"/>
            <a:ext cx="5367528" cy="9418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000" dirty="0">
                <a:solidFill>
                  <a:srgbClr val="142033"/>
                </a:solidFill>
              </a:rPr>
              <a:t>1. Click CLEAR.</a:t>
            </a:r>
            <a:endParaRPr lang="en-US" sz="1000" dirty="0"/>
          </a:p>
          <a:p>
            <a:pPr marL="0" indent="0">
              <a:buNone/>
            </a:pPr>
            <a:r>
              <a:rPr lang="en-US" sz="1000" dirty="0">
                <a:solidFill>
                  <a:srgbClr val="142033"/>
                </a:solidFill>
              </a:rPr>
              <a:t>2. All synchronized vertical lines are removed from the supported open charts of the same symbol.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566928" y="3793096"/>
            <a:ext cx="5715000" cy="1143000"/>
          </a:xfrm>
          <a:prstGeom prst="roundRect">
            <a:avLst>
              <a:gd name="adj" fmla="val 9600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566928" y="3902824"/>
            <a:ext cx="54864" cy="923544"/>
          </a:xfrm>
          <a:prstGeom prst="rect">
            <a:avLst/>
          </a:prstGeom>
          <a:solidFill>
            <a:srgbClr val="F97316"/>
          </a:solidFill>
          <a:ln w="12700">
            <a:solidFill>
              <a:srgbClr val="F97316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768096" y="3957688"/>
            <a:ext cx="5394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Important</a:t>
            </a:r>
            <a:endParaRPr lang="en-US" sz="1050" dirty="0"/>
          </a:p>
        </p:txBody>
      </p:sp>
      <p:sp>
        <p:nvSpPr>
          <p:cNvPr id="17" name="Text 14"/>
          <p:cNvSpPr/>
          <p:nvPr/>
        </p:nvSpPr>
        <p:spPr>
          <a:xfrm>
            <a:off x="768096" y="4250296"/>
            <a:ext cx="5367528" cy="5760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980" dirty="0">
                <a:solidFill>
                  <a:srgbClr val="142033"/>
                </a:solidFill>
              </a:rPr>
              <a:t>This action removes all synchronized vertical lines. It cannot be undone.</a:t>
            </a:r>
            <a:endParaRPr lang="en-US" sz="980" dirty="0"/>
          </a:p>
        </p:txBody>
      </p:sp>
      <p:sp>
        <p:nvSpPr>
          <p:cNvPr id="18" name="Shape 15"/>
          <p:cNvSpPr/>
          <p:nvPr/>
        </p:nvSpPr>
        <p:spPr>
          <a:xfrm>
            <a:off x="6665976" y="2147176"/>
            <a:ext cx="4892040" cy="2971800"/>
          </a:xfrm>
          <a:prstGeom prst="roundRect">
            <a:avLst>
              <a:gd name="adj" fmla="val 5538"/>
            </a:avLst>
          </a:prstGeom>
          <a:solidFill>
            <a:srgbClr val="EEF4FB"/>
          </a:solidFill>
          <a:ln w="15240">
            <a:solidFill>
              <a:srgbClr val="D6DEE8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6812280" y="3040380"/>
            <a:ext cx="45262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6F7E91"/>
                </a:solidFill>
              </a:rPr>
              <a:t>GIF: Feature 5 / CLEAR all marks</a:t>
            </a:r>
            <a:endParaRPr lang="en-US" sz="1100" dirty="0"/>
          </a:p>
        </p:txBody>
      </p:sp>
      <p:sp>
        <p:nvSpPr>
          <p:cNvPr id="20" name="Shape 17"/>
          <p:cNvSpPr/>
          <p:nvPr/>
        </p:nvSpPr>
        <p:spPr>
          <a:xfrm>
            <a:off x="8458200" y="4828032"/>
            <a:ext cx="1280160" cy="256032"/>
          </a:xfrm>
          <a:prstGeom prst="roundRect">
            <a:avLst>
              <a:gd name="adj" fmla="val 28571"/>
            </a:avLst>
          </a:prstGeom>
          <a:solidFill>
            <a:srgbClr val="13233A"/>
          </a:solidFill>
          <a:ln w="12700">
            <a:solidFill>
              <a:srgbClr val="13233A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8531352" y="4887468"/>
            <a:ext cx="1133856" cy="1005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80" b="1" dirty="0">
                <a:solidFill>
                  <a:srgbClr val="FFFFFF"/>
                </a:solidFill>
              </a:rPr>
              <a:t>GIF AREA</a:t>
            </a:r>
            <a:endParaRPr lang="en-US" sz="680" dirty="0"/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49172711-60D4-B8C5-93D3-46E7B81A1F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8232" y="2038939"/>
            <a:ext cx="5614416" cy="34183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93776"/>
          </a:xfrm>
          <a:prstGeom prst="rect">
            <a:avLst/>
          </a:prstGeom>
          <a:solidFill>
            <a:srgbClr val="0E1A2B"/>
          </a:solidFill>
          <a:ln w="12700">
            <a:solidFill>
              <a:srgbClr val="0E1A2B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37160"/>
            <a:ext cx="6217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95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9. Updated Panel Layout</a:t>
            </a:r>
            <a:endParaRPr lang="en-US" sz="950" dirty="0"/>
          </a:p>
        </p:txBody>
      </p:sp>
      <p:sp>
        <p:nvSpPr>
          <p:cNvPr id="4" name="Text 2"/>
          <p:cNvSpPr/>
          <p:nvPr/>
        </p:nvSpPr>
        <p:spPr>
          <a:xfrm>
            <a:off x="8823960" y="146304"/>
            <a:ext cx="20574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680" dirty="0">
                <a:solidFill>
                  <a:srgbClr val="BAC7D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MTF Time Navigator Standard</a:t>
            </a:r>
            <a:endParaRPr lang="en-US" sz="680" dirty="0"/>
          </a:p>
        </p:txBody>
      </p:sp>
      <p:pic>
        <p:nvPicPr>
          <p:cNvPr id="5" name="Image 0" descr="/mnt/data/logo_cro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4512" y="36576"/>
            <a:ext cx="841248" cy="38404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722608" y="6592824"/>
            <a:ext cx="320040" cy="1188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None/>
            </a:pPr>
            <a:r>
              <a:rPr lang="en-US" sz="550" dirty="0">
                <a:solidFill>
                  <a:srgbClr val="8A97A8"/>
                </a:solidFill>
              </a:rPr>
              <a:t>Page 9</a:t>
            </a:r>
            <a:endParaRPr lang="en-US" sz="550" dirty="0"/>
          </a:p>
        </p:txBody>
      </p:sp>
      <p:sp>
        <p:nvSpPr>
          <p:cNvPr id="7" name="Text 4"/>
          <p:cNvSpPr/>
          <p:nvPr/>
        </p:nvSpPr>
        <p:spPr>
          <a:xfrm>
            <a:off x="502920" y="6592824"/>
            <a:ext cx="347472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550" dirty="0">
                <a:solidFill>
                  <a:srgbClr val="8A97A8"/>
                </a:solidFill>
              </a:rPr>
              <a:t>MTF Time Navigator User Manual  |  English Edition</a:t>
            </a:r>
            <a:endParaRPr lang="en-US" sz="550" dirty="0"/>
          </a:p>
        </p:txBody>
      </p:sp>
      <p:sp>
        <p:nvSpPr>
          <p:cNvPr id="8" name="Text 5"/>
          <p:cNvSpPr/>
          <p:nvPr/>
        </p:nvSpPr>
        <p:spPr>
          <a:xfrm>
            <a:off x="502920" y="1123028"/>
            <a:ext cx="6309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2300" b="1" dirty="0">
                <a:solidFill>
                  <a:srgbClr val="0E1A2B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Updated Panel Layout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512064" y="1488788"/>
            <a:ext cx="73152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1150" b="1" dirty="0">
                <a:solidFill>
                  <a:srgbClr val="1A75FF"/>
                </a:solidFill>
              </a:rPr>
              <a:t>Clearer, easier to read — with the same core controls.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566928" y="2033138"/>
            <a:ext cx="5349240" cy="886968"/>
          </a:xfrm>
          <a:prstGeom prst="roundRect">
            <a:avLst>
              <a:gd name="adj" fmla="val 14118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566928" y="2142866"/>
            <a:ext cx="54864" cy="674980"/>
          </a:xfrm>
          <a:prstGeom prst="rect">
            <a:avLst/>
          </a:prstGeom>
          <a:solidFill>
            <a:srgbClr val="16A8F8"/>
          </a:solidFill>
          <a:ln w="12700">
            <a:solidFill>
              <a:srgbClr val="16A8F8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768096" y="2197730"/>
            <a:ext cx="5029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Core operation is unchanged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768096" y="2490338"/>
            <a:ext cx="5001768" cy="260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>
              <a:buNone/>
            </a:pPr>
            <a:r>
              <a:rPr lang="en-US" sz="980" dirty="0">
                <a:solidFill>
                  <a:srgbClr val="142033"/>
                </a:solidFill>
              </a:rPr>
              <a:t>MARK, CLEAR, GO, TODAY, and the date input work the same way as shown in the previous pages.</a:t>
            </a:r>
            <a:endParaRPr lang="en-US" sz="860" dirty="0"/>
          </a:p>
          <a:p>
            <a:endParaRPr lang="en-US" sz="860" dirty="0"/>
          </a:p>
        </p:txBody>
      </p:sp>
      <p:sp>
        <p:nvSpPr>
          <p:cNvPr id="14" name="Shape 11"/>
          <p:cNvSpPr/>
          <p:nvPr/>
        </p:nvSpPr>
        <p:spPr>
          <a:xfrm>
            <a:off x="566928" y="3030582"/>
            <a:ext cx="5349240" cy="881976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566928" y="3140309"/>
            <a:ext cx="54864" cy="683375"/>
          </a:xfrm>
          <a:prstGeom prst="rect">
            <a:avLst/>
          </a:prstGeom>
          <a:solidFill>
            <a:srgbClr val="F97316"/>
          </a:solidFill>
          <a:ln w="12700">
            <a:solidFill>
              <a:srgbClr val="F97316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768096" y="3195174"/>
            <a:ext cx="5029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Synchronized dates are now visible</a:t>
            </a:r>
            <a:endParaRPr lang="en-US" sz="1050" dirty="0"/>
          </a:p>
        </p:txBody>
      </p:sp>
      <p:sp>
        <p:nvSpPr>
          <p:cNvPr id="17" name="Text 14"/>
          <p:cNvSpPr/>
          <p:nvPr/>
        </p:nvSpPr>
        <p:spPr>
          <a:xfrm>
            <a:off x="768096" y="3487782"/>
            <a:ext cx="5001768" cy="260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>
              <a:buNone/>
            </a:pPr>
            <a:r>
              <a:rPr lang="en-US" sz="980" dirty="0">
                <a:solidFill>
                  <a:srgbClr val="142033"/>
                </a:solidFill>
              </a:rPr>
              <a:t>The panel can show the dates of synchronized vertical lines directly on the right side of the panel.</a:t>
            </a:r>
            <a:endParaRPr lang="en-US" sz="860" dirty="0"/>
          </a:p>
        </p:txBody>
      </p:sp>
      <p:sp>
        <p:nvSpPr>
          <p:cNvPr id="18" name="Shape 15"/>
          <p:cNvSpPr/>
          <p:nvPr/>
        </p:nvSpPr>
        <p:spPr>
          <a:xfrm>
            <a:off x="566928" y="4029887"/>
            <a:ext cx="5349240" cy="854685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566928" y="4139615"/>
            <a:ext cx="54864" cy="676521"/>
          </a:xfrm>
          <a:prstGeom prst="rect">
            <a:avLst/>
          </a:prstGeom>
          <a:solidFill>
            <a:srgbClr val="1A75FF"/>
          </a:solidFill>
          <a:ln w="12700">
            <a:solidFill>
              <a:srgbClr val="1A75FF"/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768096" y="4194480"/>
            <a:ext cx="5029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Matching colors reduce confusion</a:t>
            </a:r>
            <a:endParaRPr lang="en-US" sz="1050" dirty="0"/>
          </a:p>
        </p:txBody>
      </p:sp>
      <p:sp>
        <p:nvSpPr>
          <p:cNvPr id="21" name="Text 18"/>
          <p:cNvSpPr/>
          <p:nvPr/>
        </p:nvSpPr>
        <p:spPr>
          <a:xfrm>
            <a:off x="768096" y="4487088"/>
            <a:ext cx="5001768" cy="260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>
              <a:buNone/>
            </a:pPr>
            <a:r>
              <a:rPr lang="en-US" sz="980" dirty="0">
                <a:solidFill>
                  <a:srgbClr val="142033"/>
                </a:solidFill>
              </a:rPr>
              <a:t>Each date uses the same color as its synchronized vertical line, making multiple marked dates easier to compare.</a:t>
            </a:r>
            <a:endParaRPr lang="en-US" sz="860" dirty="0"/>
          </a:p>
        </p:txBody>
      </p:sp>
      <p:sp>
        <p:nvSpPr>
          <p:cNvPr id="22" name="Shape 19"/>
          <p:cNvSpPr/>
          <p:nvPr/>
        </p:nvSpPr>
        <p:spPr>
          <a:xfrm>
            <a:off x="566928" y="5019863"/>
            <a:ext cx="5349240" cy="854684"/>
          </a:xfrm>
          <a:prstGeom prst="roundRect">
            <a:avLst>
              <a:gd name="adj" fmla="val 16000"/>
            </a:avLst>
          </a:prstGeom>
          <a:solidFill>
            <a:srgbClr val="FFFFFF"/>
          </a:solidFill>
          <a:ln w="12700">
            <a:solidFill>
              <a:srgbClr val="D6DEE8"/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566928" y="5129590"/>
            <a:ext cx="54864" cy="660409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768096" y="5184455"/>
            <a:ext cx="5029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>
              <a:buNone/>
            </a:pPr>
            <a:r>
              <a:rPr lang="en-US" sz="1050" b="1" dirty="0">
                <a:solidFill>
                  <a:srgbClr val="0E1A2B"/>
                </a:solidFill>
              </a:rPr>
              <a:t>Previous images still apply</a:t>
            </a:r>
            <a:endParaRPr lang="en-US" sz="1050" dirty="0"/>
          </a:p>
        </p:txBody>
      </p:sp>
      <p:sp>
        <p:nvSpPr>
          <p:cNvPr id="25" name="Text 22"/>
          <p:cNvSpPr/>
          <p:nvPr/>
        </p:nvSpPr>
        <p:spPr>
          <a:xfrm>
            <a:off x="768096" y="5477063"/>
            <a:ext cx="5001768" cy="260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>
              <a:buNone/>
            </a:pPr>
            <a:r>
              <a:rPr lang="en-US" sz="980" dirty="0">
                <a:solidFill>
                  <a:srgbClr val="142033"/>
                </a:solidFill>
              </a:rPr>
              <a:t>Some images may show the previous panel layout. The core operation remains the same.</a:t>
            </a:r>
            <a:endParaRPr lang="en-US" sz="840" dirty="0"/>
          </a:p>
        </p:txBody>
      </p:sp>
      <p:sp>
        <p:nvSpPr>
          <p:cNvPr id="33" name="Text 30"/>
          <p:cNvSpPr/>
          <p:nvPr/>
        </p:nvSpPr>
        <p:spPr>
          <a:xfrm>
            <a:off x="768096" y="6309360"/>
            <a:ext cx="5001768" cy="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25000" lnSpcReduction="20000"/>
          </a:bodyPr>
          <a:lstStyle/>
          <a:p>
            <a:pPr marL="0" indent="0">
              <a:buNone/>
            </a:pPr>
            <a:r>
              <a:rPr lang="en-US" sz="840" dirty="0">
                <a:solidFill>
                  <a:srgbClr val="142033"/>
                </a:solidFill>
              </a:rPr>
              <a:t>Synchronizes all supported open charts of the same symbol.</a:t>
            </a:r>
            <a:endParaRPr lang="en-US" sz="840" dirty="0"/>
          </a:p>
        </p:txBody>
      </p:sp>
      <p:sp>
        <p:nvSpPr>
          <p:cNvPr id="34" name="Shape 31"/>
          <p:cNvSpPr/>
          <p:nvPr/>
        </p:nvSpPr>
        <p:spPr>
          <a:xfrm>
            <a:off x="6446520" y="1536192"/>
            <a:ext cx="5029200" cy="4663440"/>
          </a:xfrm>
          <a:prstGeom prst="roundRect">
            <a:avLst>
              <a:gd name="adj" fmla="val 4314"/>
            </a:avLst>
          </a:prstGeom>
          <a:solidFill>
            <a:srgbClr val="03070D"/>
          </a:solidFill>
          <a:ln w="12700">
            <a:solidFill>
              <a:srgbClr val="0E1A2B"/>
            </a:solidFill>
            <a:prstDash val="solid"/>
          </a:ln>
        </p:spPr>
      </p:sp>
      <p:sp>
        <p:nvSpPr>
          <p:cNvPr id="36" name="Text 32"/>
          <p:cNvSpPr/>
          <p:nvPr/>
        </p:nvSpPr>
        <p:spPr>
          <a:xfrm>
            <a:off x="6858000" y="1680000"/>
            <a:ext cx="4206240" cy="2500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8997AC"/>
                </a:solidFill>
              </a:rPr>
              <a:t>Latest panel view</a:t>
            </a:r>
            <a:endParaRPr lang="en-US" sz="1300" dirty="0"/>
          </a:p>
        </p:txBody>
      </p:sp>
      <p:pic>
        <p:nvPicPr>
          <p:cNvPr id="37" name="Picture 36" descr="スクリーンショット 2026-07-15 02274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0000" y="2103091"/>
            <a:ext cx="4540000" cy="1883817"/>
          </a:xfrm>
          <a:prstGeom prst="rect">
            <a:avLst/>
          </a:prstGeom>
        </p:spPr>
      </p:pic>
      <p:pic>
        <p:nvPicPr>
          <p:cNvPr id="38" name="Picture 37" descr="スクリーンショット 2026-07-15 02281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0000" y="4440404"/>
            <a:ext cx="2500000" cy="1259191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9560000" y="4450000"/>
            <a:ext cx="1720000" cy="1080000"/>
          </a:xfrm>
          <a:prstGeom prst="rect">
            <a:avLst/>
          </a:prstGeom>
          <a:noFill/>
        </p:spPr>
        <p:txBody>
          <a:bodyPr wrap="square" lIns="0" tIns="0">
            <a:noAutofit/>
          </a:bodyPr>
          <a:lstStyle/>
          <a:p>
            <a:r>
              <a:rPr sz="1050">
                <a:solidFill>
                  <a:srgbClr val="F5F8FC"/>
                </a:solidFill>
                <a:latin typeface="Aptos"/>
              </a:rPr>
              <a:t>Up to three dates can be displayed on the panel.
The colors match the synchronized vertical lines.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858000" y="5790000"/>
            <a:ext cx="4206240" cy="360000"/>
          </a:xfrm>
          <a:prstGeom prst="rect">
            <a:avLst/>
          </a:prstGeom>
          <a:noFill/>
        </p:spPr>
        <p:txBody>
          <a:bodyPr wrap="square" lIns="0" tIns="0">
            <a:noAutofit/>
          </a:bodyPr>
          <a:lstStyle/>
          <a:p>
            <a:r>
              <a:rPr sz="880">
                <a:solidFill>
                  <a:srgbClr val="9CB1C5"/>
                </a:solidFill>
                <a:latin typeface="Aptos"/>
              </a:rPr>
              <a:t>Designed to keep the panel compact while making review points easier to identify at a glance.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1668</Words>
  <Application>Microsoft Office PowerPoint</Application>
  <PresentationFormat>ワイド画面</PresentationFormat>
  <Paragraphs>210</Paragraphs>
  <Slides>13</Slides>
  <Notes>12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19" baseType="lpstr">
      <vt:lpstr>游ゴシック</vt:lpstr>
      <vt:lpstr>游ゴシック Light</vt:lpstr>
      <vt:lpstr>Aptos</vt:lpstr>
      <vt:lpstr>Aptos Display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2026-07-16T14:10:05Z</dcterms:created>
  <dcterms:modified xsi:type="dcterms:W3CDTF">2026-07-16T14:11:07Z</dcterms:modified>
</cp:coreProperties>
</file>